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57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defaultTextStyle>
    <a:defPPr>
      <a:defRPr lang="fr-FR"/>
    </a:defPPr>
    <a:lvl1pPr marL="0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1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2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3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4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5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6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7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8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283"/>
    <a:srgbClr val="69E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5"/>
  </p:normalViewPr>
  <p:slideViewPr>
    <p:cSldViewPr snapToGrid="0" snapToObjects="1" showGuides="1">
      <p:cViewPr varScale="1">
        <p:scale>
          <a:sx n="145" d="100"/>
          <a:sy n="145" d="100"/>
        </p:scale>
        <p:origin x="636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55DF0-1B1C-894A-BF7B-25696FEC6ACA}" type="datetimeFigureOut">
              <a:rPr lang="fr-CA" smtClean="0"/>
              <a:t>2021-01-05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F729-D9F3-D44A-B1E2-D1431882510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175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04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809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213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617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021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426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199830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234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035851" y="3774167"/>
            <a:ext cx="2263253" cy="891540"/>
          </a:xfrm>
        </p:spPr>
        <p:txBody>
          <a:bodyPr anchor="b"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CA" noProof="0" dirty="0"/>
              <a:t>Cliquez et modifiez 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2709" y="4528546"/>
            <a:ext cx="2133600" cy="13716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9EA3C20-5C91-F74C-9D17-A58FF868F8C2}" type="datetime4">
              <a:rPr lang="fr-CA" smtClean="0"/>
              <a:pPr/>
              <a:t>5 janvier 2021</a:t>
            </a:fld>
            <a:endParaRPr lang="fr-CA" dirty="0"/>
          </a:p>
        </p:txBody>
      </p:sp>
      <p:pic>
        <p:nvPicPr>
          <p:cNvPr id="7" name="Image 6" descr="Logo blanc lim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51" y="2215512"/>
            <a:ext cx="1528889" cy="62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32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62466" y="422576"/>
            <a:ext cx="7820657" cy="934397"/>
          </a:xfrm>
        </p:spPr>
        <p:txBody>
          <a:bodyPr anchor="t">
            <a:noAutofit/>
          </a:bodyPr>
          <a:lstStyle/>
          <a:p>
            <a:r>
              <a:rPr lang="fr-CA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2466" y="1485901"/>
            <a:ext cx="2454401" cy="259028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CA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B1C6C45-380F-1648-99BF-3681464A63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50764" y="1485901"/>
            <a:ext cx="2454401" cy="259028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CA" noProof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D3DBEB8D-A1BE-BF46-BDC8-FCBCDCCE181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39061" y="1485901"/>
            <a:ext cx="2454401" cy="259028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4338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_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62466" y="422576"/>
            <a:ext cx="7820657" cy="934397"/>
          </a:xfrm>
        </p:spPr>
        <p:txBody>
          <a:bodyPr anchor="t">
            <a:noAutofit/>
          </a:bodyPr>
          <a:lstStyle/>
          <a:p>
            <a:r>
              <a:rPr lang="fr-CA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2466" y="1485901"/>
            <a:ext cx="2454401" cy="259028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CA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B1C6C45-380F-1648-99BF-3681464A63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50764" y="1485901"/>
            <a:ext cx="2454401" cy="259028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CA" noProof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D3DBEB8D-A1BE-BF46-BDC8-FCBCDCCE181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39061" y="1485901"/>
            <a:ext cx="2454401" cy="259028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036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_titre_sous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62466" y="765476"/>
            <a:ext cx="3462839" cy="934397"/>
          </a:xfrm>
        </p:spPr>
        <p:txBody>
          <a:bodyPr anchor="b">
            <a:noAutofit/>
          </a:bodyPr>
          <a:lstStyle/>
          <a:p>
            <a:r>
              <a:rPr lang="fr-CA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2466" y="1834243"/>
            <a:ext cx="2454401" cy="2241939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CA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C589386-A8D1-E342-B2A1-025B7810E8B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2466" y="160240"/>
            <a:ext cx="3462839" cy="47982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/>
              <a:t>Cliquez pour modifier le surtitre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B1C6C45-380F-1648-99BF-3681464A63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50764" y="1834243"/>
            <a:ext cx="2454401" cy="2241939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CA" noProof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D3DBEB8D-A1BE-BF46-BDC8-FCBCDCCE181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39061" y="1834243"/>
            <a:ext cx="2454401" cy="2241939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9709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divisé_2_c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F18200-2CCC-B244-9B20-53AC37709423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675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5375" y="1429535"/>
            <a:ext cx="3792081" cy="2777573"/>
          </a:xfrm>
        </p:spPr>
        <p:txBody>
          <a:bodyPr>
            <a:noAutofit/>
          </a:bodyPr>
          <a:lstStyle>
            <a:lvl1pPr marL="128588" indent="-125016">
              <a:spcBef>
                <a:spcPts val="1050"/>
              </a:spcBef>
              <a:buFont typeface="Police système"/>
              <a:buChar char="•"/>
              <a:tabLst/>
              <a:defRPr>
                <a:latin typeface="+mj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/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C589386-A8D1-E342-B2A1-025B7810E8B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2466" y="160240"/>
            <a:ext cx="2502844" cy="47982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4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/>
              <a:t>Cliquez pour modifier le surtitre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B33719-8506-864C-B55F-24BCE5B6F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425" y="4442250"/>
            <a:ext cx="189256" cy="236601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ECDB24A-E22B-4775-8ECB-33C38432E9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2466" y="1429535"/>
            <a:ext cx="3792081" cy="2777573"/>
          </a:xfrm>
        </p:spPr>
        <p:txBody>
          <a:bodyPr>
            <a:noAutofit/>
          </a:bodyPr>
          <a:lstStyle>
            <a:lvl1pPr marL="128588" indent="-125016">
              <a:spcBef>
                <a:spcPts val="1050"/>
              </a:spcBef>
              <a:buFont typeface="Police système"/>
              <a:buChar char="•"/>
              <a:tabLst/>
              <a:defRPr>
                <a:latin typeface="+mj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/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545AFB4-5786-4EB7-9A52-49433CF94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466" y="765476"/>
            <a:ext cx="5197244" cy="428916"/>
          </a:xfrm>
        </p:spPr>
        <p:txBody>
          <a:bodyPr anchor="b">
            <a:noAutofit/>
          </a:bodyPr>
          <a:lstStyle/>
          <a:p>
            <a:r>
              <a:rPr lang="fr-CA" noProof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8663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dro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4D94CFA-0613-514D-9211-8F95639027CD}"/>
              </a:ext>
            </a:extLst>
          </p:cNvPr>
          <p:cNvSpPr>
            <a:spLocks noChangeAspect="1"/>
          </p:cNvSpPr>
          <p:nvPr userDrawn="1"/>
        </p:nvSpPr>
        <p:spPr>
          <a:xfrm>
            <a:off x="6232174" y="2776171"/>
            <a:ext cx="1097137" cy="10972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sz="675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F5248D-7665-3C4D-A7C6-8587305C5863}"/>
              </a:ext>
            </a:extLst>
          </p:cNvPr>
          <p:cNvSpPr/>
          <p:nvPr userDrawn="1"/>
        </p:nvSpPr>
        <p:spPr>
          <a:xfrm>
            <a:off x="0" y="0"/>
            <a:ext cx="5802168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675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62466" y="600119"/>
            <a:ext cx="4604859" cy="934397"/>
          </a:xfrm>
        </p:spPr>
        <p:txBody>
          <a:bodyPr anchor="t">
            <a:noAutofit/>
          </a:bodyPr>
          <a:lstStyle/>
          <a:p>
            <a:r>
              <a:rPr lang="fr-CA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1425" y="1596885"/>
            <a:ext cx="4604859" cy="273699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CA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Picture Placeholder 21">
            <a:extLst>
              <a:ext uri="{FF2B5EF4-FFF2-40B4-BE49-F238E27FC236}">
                <a16:creationId xmlns:a16="http://schemas.microsoft.com/office/drawing/2014/main" id="{14226FCF-FFAC-B345-8BB8-DAC91CEFB894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87912" y="1067317"/>
            <a:ext cx="2468379" cy="246533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Galano Grotesque" pitchFamily="2" charset="77"/>
                <a:cs typeface="Arial"/>
              </a:defRPr>
            </a:lvl1pPr>
          </a:lstStyle>
          <a:p>
            <a:r>
              <a:rPr lang="fr-CA" noProof="0" dirty="0"/>
              <a:t>Image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AE0C26B-69AE-E045-A1FB-A3D298F1F9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425" y="4443412"/>
            <a:ext cx="193402" cy="237821"/>
          </a:xfrm>
          <a:prstGeom prst="rect">
            <a:avLst/>
          </a:prstGeom>
        </p:spPr>
      </p:pic>
      <p:sp>
        <p:nvSpPr>
          <p:cNvPr id="12" name="Ellipse 3">
            <a:extLst>
              <a:ext uri="{FF2B5EF4-FFF2-40B4-BE49-F238E27FC236}">
                <a16:creationId xmlns:a16="http://schemas.microsoft.com/office/drawing/2014/main" id="{3A519661-6A8F-4D4E-9932-77615C6C73A4}"/>
              </a:ext>
            </a:extLst>
          </p:cNvPr>
          <p:cNvSpPr>
            <a:spLocks noChangeAspect="1"/>
          </p:cNvSpPr>
          <p:nvPr userDrawn="1"/>
        </p:nvSpPr>
        <p:spPr>
          <a:xfrm>
            <a:off x="6929559" y="3136089"/>
            <a:ext cx="603997" cy="604076"/>
          </a:xfrm>
          <a:prstGeom prst="ellipse">
            <a:avLst/>
          </a:prstGeom>
          <a:solidFill>
            <a:srgbClr val="3762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sz="675"/>
          </a:p>
        </p:txBody>
      </p:sp>
    </p:spTree>
    <p:extLst>
      <p:ext uri="{BB962C8B-B14F-4D97-AF65-F5344CB8AC3E}">
        <p14:creationId xmlns:p14="http://schemas.microsoft.com/office/powerpoint/2010/main" val="20679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, contenu et image gauch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4D94CFA-0613-514D-9211-8F95639027CD}"/>
              </a:ext>
            </a:extLst>
          </p:cNvPr>
          <p:cNvSpPr>
            <a:spLocks noChangeAspect="1"/>
          </p:cNvSpPr>
          <p:nvPr userDrawn="1"/>
        </p:nvSpPr>
        <p:spPr>
          <a:xfrm>
            <a:off x="6232174" y="2776171"/>
            <a:ext cx="1097137" cy="10972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sz="675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F5248D-7665-3C4D-A7C6-8587305C5863}"/>
              </a:ext>
            </a:extLst>
          </p:cNvPr>
          <p:cNvSpPr/>
          <p:nvPr userDrawn="1"/>
        </p:nvSpPr>
        <p:spPr>
          <a:xfrm>
            <a:off x="3341832" y="0"/>
            <a:ext cx="5802168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675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78264" y="590819"/>
            <a:ext cx="4604859" cy="934397"/>
          </a:xfrm>
        </p:spPr>
        <p:txBody>
          <a:bodyPr anchor="t">
            <a:noAutofit/>
          </a:bodyPr>
          <a:lstStyle/>
          <a:p>
            <a:r>
              <a:rPr lang="fr-CA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8263" y="1663493"/>
            <a:ext cx="4604859" cy="273699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CA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Picture Placeholder 21">
            <a:extLst>
              <a:ext uri="{FF2B5EF4-FFF2-40B4-BE49-F238E27FC236}">
                <a16:creationId xmlns:a16="http://schemas.microsoft.com/office/drawing/2014/main" id="{14226FCF-FFAC-B345-8BB8-DAC91CEFB894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6127" y="1058017"/>
            <a:ext cx="2468379" cy="246533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Galano Grotesque" pitchFamily="2" charset="77"/>
                <a:cs typeface="Arial"/>
              </a:defRPr>
            </a:lvl1pPr>
          </a:lstStyle>
          <a:p>
            <a:r>
              <a:rPr lang="fr-CA" noProof="0" dirty="0"/>
              <a:t>Image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AE0C26B-69AE-E045-A1FB-A3D298F1F9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425" y="4443412"/>
            <a:ext cx="193402" cy="237821"/>
          </a:xfrm>
          <a:prstGeom prst="rect">
            <a:avLst/>
          </a:prstGeom>
        </p:spPr>
      </p:pic>
      <p:sp>
        <p:nvSpPr>
          <p:cNvPr id="12" name="Ellipse 3">
            <a:extLst>
              <a:ext uri="{FF2B5EF4-FFF2-40B4-BE49-F238E27FC236}">
                <a16:creationId xmlns:a16="http://schemas.microsoft.com/office/drawing/2014/main" id="{3A519661-6A8F-4D4E-9932-77615C6C73A4}"/>
              </a:ext>
            </a:extLst>
          </p:cNvPr>
          <p:cNvSpPr>
            <a:spLocks noChangeAspect="1"/>
          </p:cNvSpPr>
          <p:nvPr userDrawn="1"/>
        </p:nvSpPr>
        <p:spPr>
          <a:xfrm>
            <a:off x="466127" y="1102408"/>
            <a:ext cx="603997" cy="604076"/>
          </a:xfrm>
          <a:prstGeom prst="ellipse">
            <a:avLst/>
          </a:prstGeom>
          <a:solidFill>
            <a:srgbClr val="3762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sz="675"/>
          </a:p>
        </p:txBody>
      </p:sp>
    </p:spTree>
    <p:extLst>
      <p:ext uri="{BB962C8B-B14F-4D97-AF65-F5344CB8AC3E}">
        <p14:creationId xmlns:p14="http://schemas.microsoft.com/office/powerpoint/2010/main" val="17523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3">
            <a:extLst>
              <a:ext uri="{FF2B5EF4-FFF2-40B4-BE49-F238E27FC236}">
                <a16:creationId xmlns:a16="http://schemas.microsoft.com/office/drawing/2014/main" id="{3A519661-6A8F-4D4E-9932-77615C6C73A4}"/>
              </a:ext>
            </a:extLst>
          </p:cNvPr>
          <p:cNvSpPr>
            <a:spLocks noChangeAspect="1"/>
          </p:cNvSpPr>
          <p:nvPr userDrawn="1"/>
        </p:nvSpPr>
        <p:spPr>
          <a:xfrm>
            <a:off x="1444713" y="535635"/>
            <a:ext cx="603997" cy="604076"/>
          </a:xfrm>
          <a:prstGeom prst="ellipse">
            <a:avLst/>
          </a:prstGeom>
          <a:solidFill>
            <a:srgbClr val="3762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sz="675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78264" y="590819"/>
            <a:ext cx="4604859" cy="934397"/>
          </a:xfrm>
        </p:spPr>
        <p:txBody>
          <a:bodyPr anchor="t">
            <a:noAutofit/>
          </a:bodyPr>
          <a:lstStyle/>
          <a:p>
            <a:r>
              <a:rPr lang="fr-CA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8264" y="1726924"/>
            <a:ext cx="4604859" cy="273699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CA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Picture Placeholder 21">
            <a:extLst>
              <a:ext uri="{FF2B5EF4-FFF2-40B4-BE49-F238E27FC236}">
                <a16:creationId xmlns:a16="http://schemas.microsoft.com/office/drawing/2014/main" id="{14226FCF-FFAC-B345-8BB8-DAC91CEFB894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2725" y="917837"/>
            <a:ext cx="3293073" cy="3289005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Galano Grotesque" pitchFamily="2" charset="77"/>
                <a:cs typeface="Arial"/>
              </a:defRPr>
            </a:lvl1pPr>
          </a:lstStyle>
          <a:p>
            <a:r>
              <a:rPr lang="fr-CA" noProof="0" dirty="0"/>
              <a:t>Image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AE0C26B-69AE-E045-A1FB-A3D298F1F9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425" y="4443412"/>
            <a:ext cx="193402" cy="23782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5A52E40-8A98-49F3-AC44-3D16352B25D0}"/>
              </a:ext>
            </a:extLst>
          </p:cNvPr>
          <p:cNvSpPr/>
          <p:nvPr userDrawn="1"/>
        </p:nvSpPr>
        <p:spPr>
          <a:xfrm>
            <a:off x="716471" y="534945"/>
            <a:ext cx="1019773" cy="9732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in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ACC73-1E0F-4E19-8894-19A320CA1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7B3-BDA4-114D-930E-B0C8EC081ACA}" type="datetime4">
              <a:rPr lang="fr-CA" noProof="0" smtClean="0"/>
              <a:t>5 janvier 2021</a:t>
            </a:fld>
            <a:endParaRPr lang="fr-CA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099FB-FCBE-4488-9C92-AC644A79A4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8BEF1-D3AD-E34F-A3B9-A73E884A7AB2}" type="slidenum">
              <a:rPr lang="fr-CA" noProof="0" smtClean="0"/>
              <a:pPr/>
              <a:t>‹#›</a:t>
            </a:fld>
            <a:endParaRPr lang="fr-CA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4E9F818-FC79-4286-A456-778876AB0F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6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ô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71F02-99EA-4B48-B360-3F9A413E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65" y="849391"/>
            <a:ext cx="4925535" cy="9667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0A926-20FC-40CC-9FC8-CA86B90C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7B3-BDA4-114D-930E-B0C8EC081ACA}" type="datetime4">
              <a:rPr lang="fr-CA" noProof="0" smtClean="0"/>
              <a:t>5 janvier 2021</a:t>
            </a:fld>
            <a:endParaRPr lang="fr-CA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38E97-599C-42D2-A7A4-6C7F2F88CA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8BEF1-D3AD-E34F-A3B9-A73E884A7AB2}" type="slidenum">
              <a:rPr lang="fr-CA" noProof="0" smtClean="0"/>
              <a:pPr/>
              <a:t>‹#›</a:t>
            </a:fld>
            <a:endParaRPr lang="fr-CA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48BB04-A3E9-4D05-B314-49B23A4318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87142" y="0"/>
            <a:ext cx="3256858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3FAA9B0-46D6-4BA1-8998-85B540A796F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2466" y="160240"/>
            <a:ext cx="3462839" cy="47982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/>
              <a:t>Cliquez pour modifier le surtitre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929A0FA-C60B-46B4-AB99-C0AC28FDF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06" y="1933831"/>
            <a:ext cx="4966594" cy="2360278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8707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56544" y="843041"/>
            <a:ext cx="3462839" cy="947659"/>
          </a:xfrm>
        </p:spPr>
        <p:txBody>
          <a:bodyPr>
            <a:noAutofit/>
          </a:bodyPr>
          <a:lstStyle/>
          <a:p>
            <a:r>
              <a:rPr lang="fr-CA" noProof="0"/>
              <a:t>Cliquez et modifiez le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C589386-A8D1-E342-B2A1-025B7810E8B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2466" y="160240"/>
            <a:ext cx="3462839" cy="47982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/>
              <a:t>Cliquez pour modifier le surtitre</a:t>
            </a:r>
          </a:p>
        </p:txBody>
      </p:sp>
    </p:spTree>
    <p:extLst>
      <p:ext uri="{BB962C8B-B14F-4D97-AF65-F5344CB8AC3E}">
        <p14:creationId xmlns:p14="http://schemas.microsoft.com/office/powerpoint/2010/main" val="37632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_pho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065931" y="3777422"/>
            <a:ext cx="2263253" cy="891540"/>
          </a:xfrm>
        </p:spPr>
        <p:txBody>
          <a:bodyPr anchor="b">
            <a:normAutofit/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CA" noProof="0" dirty="0"/>
              <a:t>Cliquez et modifiez 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2709" y="4528546"/>
            <a:ext cx="2133600" cy="13716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9EA3C20-5C91-F74C-9D17-A58FF868F8C2}" type="datetime4">
              <a:rPr lang="fr-CA" smtClean="0"/>
              <a:pPr/>
              <a:t>5 janvier 2021</a:t>
            </a:fld>
            <a:endParaRPr lang="fr-CA"/>
          </a:p>
        </p:txBody>
      </p:sp>
      <p:pic>
        <p:nvPicPr>
          <p:cNvPr id="7" name="Image 6" descr="Logo blanc lim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95" y="2090447"/>
            <a:ext cx="1528889" cy="620899"/>
          </a:xfrm>
          <a:prstGeom prst="rect">
            <a:avLst/>
          </a:prstGeom>
        </p:spPr>
      </p:pic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4225508F-C9BC-4131-84B5-63BF2C20EA9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14524" y="905935"/>
            <a:ext cx="2993622" cy="2989924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Galano Grotesque" pitchFamily="2" charset="77"/>
                <a:cs typeface="Arial"/>
              </a:defRPr>
            </a:lvl1pPr>
          </a:lstStyle>
          <a:p>
            <a:r>
              <a:rPr lang="fr-CA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6109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32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C589386-A8D1-E342-B2A1-025B7810E8B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2466" y="160240"/>
            <a:ext cx="3462839" cy="47982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/>
              <a:t>Cliquez pour modifier le surtitre</a:t>
            </a:r>
          </a:p>
        </p:txBody>
      </p:sp>
    </p:spTree>
    <p:extLst>
      <p:ext uri="{BB962C8B-B14F-4D97-AF65-F5344CB8AC3E}">
        <p14:creationId xmlns:p14="http://schemas.microsoft.com/office/powerpoint/2010/main" val="4061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mplèt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602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pic>
        <p:nvPicPr>
          <p:cNvPr id="3" name="Picture 2" descr="A picture containing kitchenware, strainer, light, black&#10;&#10;Description automatically generated">
            <a:extLst>
              <a:ext uri="{FF2B5EF4-FFF2-40B4-BE49-F238E27FC236}">
                <a16:creationId xmlns:a16="http://schemas.microsoft.com/office/drawing/2014/main" id="{AAFB618F-7527-4CBA-9B1F-22D9D3923F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7526" y="-227464"/>
            <a:ext cx="9144000" cy="51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_cli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C589386-A8D1-E342-B2A1-025B7810E8B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2466" y="160240"/>
            <a:ext cx="3462839" cy="47982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4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0E37D-5C84-4E74-BD62-0DE5BE925B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54375" y="831850"/>
            <a:ext cx="2635250" cy="4794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995D5D-09CF-4692-A5FB-7F36E4756624}"/>
              </a:ext>
            </a:extLst>
          </p:cNvPr>
          <p:cNvCxnSpPr/>
          <p:nvPr userDrawn="1"/>
        </p:nvCxnSpPr>
        <p:spPr>
          <a:xfrm>
            <a:off x="662466" y="1447800"/>
            <a:ext cx="7865584" cy="0"/>
          </a:xfrm>
          <a:prstGeom prst="line">
            <a:avLst/>
          </a:prstGeom>
          <a:ln w="63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5574F2-149C-4566-A7B2-2617FF2748DC}"/>
              </a:ext>
            </a:extLst>
          </p:cNvPr>
          <p:cNvCxnSpPr/>
          <p:nvPr userDrawn="1"/>
        </p:nvCxnSpPr>
        <p:spPr>
          <a:xfrm>
            <a:off x="662466" y="1816100"/>
            <a:ext cx="7865584" cy="0"/>
          </a:xfrm>
          <a:prstGeom prst="line">
            <a:avLst/>
          </a:prstGeom>
          <a:ln w="63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D14AD7A6-920B-45BB-88B3-7CDC4CA44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0580" y="1529856"/>
            <a:ext cx="3462839" cy="20418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206AE038-1494-40BE-AA6E-165B0EFE643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076261" y="1929414"/>
            <a:ext cx="1547144" cy="1142214"/>
          </a:xfrm>
        </p:spPr>
        <p:txBody>
          <a:bodyPr>
            <a:noAutofit/>
          </a:bodyPr>
          <a:lstStyle>
            <a:lvl1pPr marL="175022" marR="0" indent="-171450" algn="l" defTabSz="457223" rtl="0" eaLnBrk="1" fontAlgn="auto" latinLnBrk="0" hangingPunct="1">
              <a:lnSpc>
                <a:spcPct val="135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b="0">
                <a:latin typeface="+mn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Second level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EFA0EA54-68AD-4AD8-948D-985B889E1C8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807679" y="1929414"/>
            <a:ext cx="1547144" cy="1142214"/>
          </a:xfrm>
        </p:spPr>
        <p:txBody>
          <a:bodyPr>
            <a:noAutofit/>
          </a:bodyPr>
          <a:lstStyle>
            <a:lvl1pPr marL="289322" indent="-285750">
              <a:spcBef>
                <a:spcPts val="1050"/>
              </a:spcBef>
              <a:buFont typeface="Arial" panose="020B0604020202020204" pitchFamily="34" charset="0"/>
              <a:buChar char="•"/>
              <a:tabLst/>
              <a:defRPr sz="1050" b="0">
                <a:latin typeface="+mn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72981FDE-65E8-4C8C-88CA-96D5E10CA0E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539099" y="1929414"/>
            <a:ext cx="1547144" cy="1142214"/>
          </a:xfrm>
        </p:spPr>
        <p:txBody>
          <a:bodyPr>
            <a:noAutofit/>
          </a:bodyPr>
          <a:lstStyle>
            <a:lvl1pPr marL="128588" indent="-125016">
              <a:spcBef>
                <a:spcPts val="1050"/>
              </a:spcBef>
              <a:buFont typeface="Police système"/>
              <a:buChar char="•"/>
              <a:tabLst/>
              <a:defRPr sz="1050" b="0">
                <a:latin typeface="+mn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 Second level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5DC49024-D398-4E5E-B578-288F28C1A24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03419" y="1929414"/>
            <a:ext cx="1547144" cy="1142214"/>
          </a:xfrm>
        </p:spPr>
        <p:txBody>
          <a:bodyPr>
            <a:noAutofit/>
          </a:bodyPr>
          <a:lstStyle>
            <a:lvl1pPr marL="128588" indent="-125016">
              <a:spcBef>
                <a:spcPts val="1050"/>
              </a:spcBef>
              <a:buFont typeface="Police système"/>
              <a:buChar char="•"/>
              <a:tabLst/>
              <a:defRPr sz="1050" b="0">
                <a:latin typeface="+mn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 Second level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EFC9F9C7-9807-44B3-B778-439F3A10AE5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076261" y="3312928"/>
            <a:ext cx="1547144" cy="1142214"/>
          </a:xfrm>
        </p:spPr>
        <p:txBody>
          <a:bodyPr>
            <a:noAutofit/>
          </a:bodyPr>
          <a:lstStyle>
            <a:lvl1pPr marL="128588" indent="-125016">
              <a:spcBef>
                <a:spcPts val="1050"/>
              </a:spcBef>
              <a:buFont typeface="Police système"/>
              <a:buChar char="•"/>
              <a:tabLst/>
              <a:defRPr sz="1050" b="0">
                <a:latin typeface="+mn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 Second level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C150E0BD-545D-4757-B6CA-18B4C19448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2807679" y="3312928"/>
            <a:ext cx="1547144" cy="1142214"/>
          </a:xfrm>
        </p:spPr>
        <p:txBody>
          <a:bodyPr>
            <a:noAutofit/>
          </a:bodyPr>
          <a:lstStyle>
            <a:lvl1pPr marL="128588" indent="-125016">
              <a:spcBef>
                <a:spcPts val="1050"/>
              </a:spcBef>
              <a:buFont typeface="Police système"/>
              <a:buChar char="•"/>
              <a:tabLst/>
              <a:defRPr sz="1050" b="0">
                <a:latin typeface="+mn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 Second level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74F3E9B7-356D-46A5-B170-CE38863B247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539099" y="3312928"/>
            <a:ext cx="1547144" cy="1142214"/>
          </a:xfrm>
        </p:spPr>
        <p:txBody>
          <a:bodyPr>
            <a:noAutofit/>
          </a:bodyPr>
          <a:lstStyle>
            <a:lvl1pPr marL="128588" indent="-125016">
              <a:spcBef>
                <a:spcPts val="1050"/>
              </a:spcBef>
              <a:buFont typeface="Police système"/>
              <a:buChar char="•"/>
              <a:tabLst/>
              <a:defRPr sz="1050" b="0">
                <a:latin typeface="+mn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 Second level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3D7FA6FA-4AAF-4B52-9287-4F8571B586E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303419" y="3312928"/>
            <a:ext cx="1547144" cy="1142214"/>
          </a:xfrm>
        </p:spPr>
        <p:txBody>
          <a:bodyPr>
            <a:noAutofit/>
          </a:bodyPr>
          <a:lstStyle>
            <a:lvl1pPr marL="128588" indent="-125016">
              <a:spcBef>
                <a:spcPts val="1050"/>
              </a:spcBef>
              <a:buFont typeface="Police système"/>
              <a:buChar char="•"/>
              <a:tabLst/>
              <a:defRPr sz="1050" b="0">
                <a:latin typeface="+mn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 Second level</a:t>
            </a:r>
          </a:p>
        </p:txBody>
      </p:sp>
    </p:spTree>
    <p:extLst>
      <p:ext uri="{BB962C8B-B14F-4D97-AF65-F5344CB8AC3E}">
        <p14:creationId xmlns:p14="http://schemas.microsoft.com/office/powerpoint/2010/main" val="320771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_cli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C589386-A8D1-E342-B2A1-025B7810E8B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2466" y="160240"/>
            <a:ext cx="3462839" cy="47982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4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0E37D-5C84-4E74-BD62-0DE5BE925B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6284" y="400151"/>
            <a:ext cx="2635250" cy="4794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995D5D-09CF-4692-A5FB-7F36E4756624}"/>
              </a:ext>
            </a:extLst>
          </p:cNvPr>
          <p:cNvCxnSpPr/>
          <p:nvPr userDrawn="1"/>
        </p:nvCxnSpPr>
        <p:spPr>
          <a:xfrm>
            <a:off x="662466" y="1092200"/>
            <a:ext cx="7865584" cy="0"/>
          </a:xfrm>
          <a:prstGeom prst="line">
            <a:avLst/>
          </a:prstGeom>
          <a:ln w="63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5574F2-149C-4566-A7B2-2617FF2748DC}"/>
              </a:ext>
            </a:extLst>
          </p:cNvPr>
          <p:cNvCxnSpPr/>
          <p:nvPr userDrawn="1"/>
        </p:nvCxnSpPr>
        <p:spPr>
          <a:xfrm>
            <a:off x="662466" y="1460500"/>
            <a:ext cx="7865584" cy="0"/>
          </a:xfrm>
          <a:prstGeom prst="line">
            <a:avLst/>
          </a:prstGeom>
          <a:ln w="63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D14AD7A6-920B-45BB-88B3-7CDC4CA44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0580" y="1174256"/>
            <a:ext cx="3462839" cy="20418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206AE038-1494-40BE-AA6E-165B0EFE643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076260" y="1669064"/>
            <a:ext cx="2298879" cy="1275564"/>
          </a:xfrm>
        </p:spPr>
        <p:txBody>
          <a:bodyPr>
            <a:noAutofit/>
          </a:bodyPr>
          <a:lstStyle>
            <a:lvl1pPr marL="175022" marR="0" indent="-171450" algn="l" defTabSz="457223" rtl="0" eaLnBrk="1" fontAlgn="auto" latinLnBrk="0" hangingPunct="1">
              <a:lnSpc>
                <a:spcPct val="135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b="0">
                <a:latin typeface="+mn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Second level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EFA0EA54-68AD-4AD8-948D-985B889E1C8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522722" y="1669064"/>
            <a:ext cx="2298878" cy="2786078"/>
          </a:xfrm>
        </p:spPr>
        <p:txBody>
          <a:bodyPr>
            <a:noAutofit/>
          </a:bodyPr>
          <a:lstStyle>
            <a:lvl1pPr marL="289322" indent="-285750">
              <a:spcBef>
                <a:spcPts val="1050"/>
              </a:spcBef>
              <a:buFont typeface="Arial" panose="020B0604020202020204" pitchFamily="34" charset="0"/>
              <a:buChar char="•"/>
              <a:tabLst/>
              <a:defRPr sz="1050" b="0">
                <a:latin typeface="+mn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EFC9F9C7-9807-44B3-B778-439F3A10AE5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076260" y="3179578"/>
            <a:ext cx="2298879" cy="1275564"/>
          </a:xfrm>
        </p:spPr>
        <p:txBody>
          <a:bodyPr>
            <a:noAutofit/>
          </a:bodyPr>
          <a:lstStyle>
            <a:lvl1pPr marL="128588" indent="-125016">
              <a:spcBef>
                <a:spcPts val="1050"/>
              </a:spcBef>
              <a:buFont typeface="Police système"/>
              <a:buChar char="•"/>
              <a:tabLst/>
              <a:defRPr sz="1050" b="0">
                <a:latin typeface="+mn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 Second level</a:t>
            </a:r>
          </a:p>
        </p:txBody>
      </p:sp>
      <p:pic>
        <p:nvPicPr>
          <p:cNvPr id="23" name="Picture 22" descr="A picture containing kitchenware, strainer, light, black&#10;&#10;Description automatically generated">
            <a:extLst>
              <a:ext uri="{FF2B5EF4-FFF2-40B4-BE49-F238E27FC236}">
                <a16:creationId xmlns:a16="http://schemas.microsoft.com/office/drawing/2014/main" id="{A624094C-15CD-4840-848C-FAD9CE3CB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3" t="37395" r="9156" b="16514"/>
          <a:stretch/>
        </p:blipFill>
        <p:spPr>
          <a:xfrm>
            <a:off x="6845121" y="1929414"/>
            <a:ext cx="2298879" cy="2359800"/>
          </a:xfrm>
          <a:prstGeom prst="rect">
            <a:avLst/>
          </a:prstGeom>
        </p:spPr>
      </p:pic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DB3D6BAB-9725-43AF-A9EC-DDC9E6FEE40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536488" y="2090781"/>
            <a:ext cx="1945046" cy="1942643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Galano Grotesque" pitchFamily="2" charset="77"/>
                <a:cs typeface="Arial"/>
              </a:defRPr>
            </a:lvl1pPr>
          </a:lstStyle>
          <a:p>
            <a:r>
              <a:rPr lang="fr-CA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0938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_cli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C589386-A8D1-E342-B2A1-025B7810E8B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2466" y="160240"/>
            <a:ext cx="3462839" cy="47982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4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0E37D-5C84-4E74-BD62-0DE5BE925B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6284" y="400151"/>
            <a:ext cx="2635250" cy="4794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995D5D-09CF-4692-A5FB-7F36E4756624}"/>
              </a:ext>
            </a:extLst>
          </p:cNvPr>
          <p:cNvCxnSpPr/>
          <p:nvPr userDrawn="1"/>
        </p:nvCxnSpPr>
        <p:spPr>
          <a:xfrm>
            <a:off x="662466" y="1092200"/>
            <a:ext cx="7865584" cy="0"/>
          </a:xfrm>
          <a:prstGeom prst="line">
            <a:avLst/>
          </a:prstGeom>
          <a:ln w="63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5574F2-149C-4566-A7B2-2617FF2748DC}"/>
              </a:ext>
            </a:extLst>
          </p:cNvPr>
          <p:cNvCxnSpPr/>
          <p:nvPr userDrawn="1"/>
        </p:nvCxnSpPr>
        <p:spPr>
          <a:xfrm>
            <a:off x="662466" y="1460500"/>
            <a:ext cx="7865584" cy="0"/>
          </a:xfrm>
          <a:prstGeom prst="line">
            <a:avLst/>
          </a:prstGeom>
          <a:ln w="63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D14AD7A6-920B-45BB-88B3-7CDC4CA44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0580" y="1174256"/>
            <a:ext cx="3462839" cy="20418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206AE038-1494-40BE-AA6E-165B0EFE643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076261" y="1669064"/>
            <a:ext cx="2086040" cy="1275564"/>
          </a:xfrm>
        </p:spPr>
        <p:txBody>
          <a:bodyPr>
            <a:noAutofit/>
          </a:bodyPr>
          <a:lstStyle>
            <a:lvl1pPr marL="175022" marR="0" indent="-171450" algn="l" defTabSz="457223" rtl="0" eaLnBrk="1" fontAlgn="auto" latinLnBrk="0" hangingPunct="1">
              <a:lnSpc>
                <a:spcPct val="135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b="0">
                <a:latin typeface="+mn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Second level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EFA0EA54-68AD-4AD8-948D-985B889E1C8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332222" y="1669064"/>
            <a:ext cx="2086039" cy="2786078"/>
          </a:xfrm>
        </p:spPr>
        <p:txBody>
          <a:bodyPr>
            <a:noAutofit/>
          </a:bodyPr>
          <a:lstStyle>
            <a:lvl1pPr marL="289322" indent="-285750">
              <a:spcBef>
                <a:spcPts val="1050"/>
              </a:spcBef>
              <a:buFont typeface="Arial" panose="020B0604020202020204" pitchFamily="34" charset="0"/>
              <a:buChar char="•"/>
              <a:tabLst/>
              <a:defRPr sz="1050" b="0">
                <a:latin typeface="+mn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EFC9F9C7-9807-44B3-B778-439F3A10AE5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076261" y="3179578"/>
            <a:ext cx="2086040" cy="1275564"/>
          </a:xfrm>
        </p:spPr>
        <p:txBody>
          <a:bodyPr>
            <a:noAutofit/>
          </a:bodyPr>
          <a:lstStyle>
            <a:lvl1pPr marL="128588" indent="-125016">
              <a:spcBef>
                <a:spcPts val="1050"/>
              </a:spcBef>
              <a:buFont typeface="Police système"/>
              <a:buChar char="•"/>
              <a:tabLst/>
              <a:defRPr sz="1050" b="0">
                <a:latin typeface="+mn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 Second level</a:t>
            </a:r>
          </a:p>
        </p:txBody>
      </p:sp>
      <p:pic>
        <p:nvPicPr>
          <p:cNvPr id="23" name="Picture 22" descr="A picture containing kitchenware, strainer, light, black&#10;&#10;Description automatically generated">
            <a:extLst>
              <a:ext uri="{FF2B5EF4-FFF2-40B4-BE49-F238E27FC236}">
                <a16:creationId xmlns:a16="http://schemas.microsoft.com/office/drawing/2014/main" id="{A624094C-15CD-4840-848C-FAD9CE3CB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3" t="37395" r="9156" b="16514"/>
          <a:stretch/>
        </p:blipFill>
        <p:spPr>
          <a:xfrm>
            <a:off x="6845121" y="1929414"/>
            <a:ext cx="2298879" cy="23598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070FD2-053A-423F-BC46-45CB9ACD37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46284" y="2197100"/>
            <a:ext cx="3094037" cy="1854200"/>
          </a:xfrm>
        </p:spPr>
        <p:txBody>
          <a:bodyPr/>
          <a:lstStyle>
            <a:lvl1pPr>
              <a:defRPr/>
            </a:lvl1pPr>
          </a:lstStyle>
          <a:p>
            <a:r>
              <a:rPr lang="fr-CA" dirty="0"/>
              <a:t>Prise d’écran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6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_cli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C589386-A8D1-E342-B2A1-025B7810E8B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2466" y="160240"/>
            <a:ext cx="3462839" cy="47982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4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0E37D-5C84-4E74-BD62-0DE5BE925B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6284" y="324794"/>
            <a:ext cx="2635250" cy="4794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995D5D-09CF-4692-A5FB-7F36E4756624}"/>
              </a:ext>
            </a:extLst>
          </p:cNvPr>
          <p:cNvCxnSpPr/>
          <p:nvPr userDrawn="1"/>
        </p:nvCxnSpPr>
        <p:spPr>
          <a:xfrm>
            <a:off x="639208" y="1079500"/>
            <a:ext cx="7865584" cy="0"/>
          </a:xfrm>
          <a:prstGeom prst="line">
            <a:avLst/>
          </a:prstGeom>
          <a:ln w="63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5574F2-149C-4566-A7B2-2617FF2748DC}"/>
              </a:ext>
            </a:extLst>
          </p:cNvPr>
          <p:cNvCxnSpPr/>
          <p:nvPr userDrawn="1"/>
        </p:nvCxnSpPr>
        <p:spPr>
          <a:xfrm>
            <a:off x="639208" y="1447800"/>
            <a:ext cx="7865584" cy="0"/>
          </a:xfrm>
          <a:prstGeom prst="line">
            <a:avLst/>
          </a:prstGeom>
          <a:ln w="63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D14AD7A6-920B-45BB-88B3-7CDC4CA44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7322" y="1161556"/>
            <a:ext cx="3462839" cy="20418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15EB0118-E319-4C46-9925-901158113D6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62466" y="1768738"/>
            <a:ext cx="711525" cy="71064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Galano Grotesque" pitchFamily="2" charset="77"/>
                <a:cs typeface="Arial"/>
              </a:defRPr>
            </a:lvl1pPr>
          </a:lstStyle>
          <a:p>
            <a:r>
              <a:rPr lang="fr-CA" noProof="0" dirty="0"/>
              <a:t>Image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331FB7D3-6FE0-4BE1-8C50-2000C1F7B7E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260437" y="1768738"/>
            <a:ext cx="711525" cy="71064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Galano Grotesque" pitchFamily="2" charset="77"/>
                <a:cs typeface="Arial"/>
              </a:defRPr>
            </a:lvl1pPr>
          </a:lstStyle>
          <a:p>
            <a:r>
              <a:rPr lang="fr-CA" noProof="0" dirty="0"/>
              <a:t>Image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8A8C47BA-FBA4-4654-B5C9-080DFA5F8F25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860474" y="1768738"/>
            <a:ext cx="711525" cy="71064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Galano Grotesque" pitchFamily="2" charset="77"/>
                <a:cs typeface="Arial"/>
              </a:defRPr>
            </a:lvl1pPr>
          </a:lstStyle>
          <a:p>
            <a:r>
              <a:rPr lang="fr-CA" noProof="0" dirty="0"/>
              <a:t>Image</a:t>
            </a:r>
          </a:p>
        </p:txBody>
      </p:sp>
      <p:sp>
        <p:nvSpPr>
          <p:cNvPr id="26" name="Picture Placeholder 21">
            <a:extLst>
              <a:ext uri="{FF2B5EF4-FFF2-40B4-BE49-F238E27FC236}">
                <a16:creationId xmlns:a16="http://schemas.microsoft.com/office/drawing/2014/main" id="{8A04D1BD-DCB7-406C-9F12-A77DFCD86BC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458445" y="1768738"/>
            <a:ext cx="711525" cy="71064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Galano Grotesque" pitchFamily="2" charset="77"/>
                <a:cs typeface="Arial"/>
              </a:defRPr>
            </a:lvl1pPr>
          </a:lstStyle>
          <a:p>
            <a:r>
              <a:rPr lang="fr-CA" noProof="0" dirty="0"/>
              <a:t>Image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9443336-9C73-4164-B5BF-D4438A7697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208" y="2664117"/>
            <a:ext cx="1140934" cy="29896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F59CFD47-92ED-46C3-A4D5-24EA80DF8D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60437" y="2667035"/>
            <a:ext cx="1140934" cy="29896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1F546197-24AF-4403-8913-EF4082DDC8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60474" y="2664116"/>
            <a:ext cx="1140934" cy="29896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AD55B961-3AED-4DC7-91DC-476CE2FF02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58445" y="2664115"/>
            <a:ext cx="1140934" cy="29896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3891900B-968C-4EB2-9406-4D240F442C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90980" y="1762384"/>
            <a:ext cx="1509811" cy="561716"/>
          </a:xfrm>
        </p:spPr>
        <p:txBody>
          <a:bodyPr vert="horz" lIns="0" tIns="0" rIns="0" bIns="0" rtlCol="0" anchor="t">
            <a:noAutofit/>
          </a:bodyPr>
          <a:lstStyle>
            <a:lvl1pPr>
              <a:defRPr lang="fr-CA" sz="2800" b="0" noProof="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fr-CA" noProof="0" dirty="0"/>
              <a:t>Modifier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D4319A6C-26AD-4DD5-AB3A-6168D6A897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81738" y="3121237"/>
            <a:ext cx="1509811" cy="631614"/>
          </a:xfrm>
        </p:spPr>
        <p:txBody>
          <a:bodyPr vert="horz" lIns="0" tIns="0" rIns="0" bIns="0" rtlCol="0" anchor="t">
            <a:noAutofit/>
          </a:bodyPr>
          <a:lstStyle>
            <a:lvl1pPr>
              <a:defRPr lang="fr-CA" sz="2800" b="0" noProof="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fr-CA" noProof="0" dirty="0"/>
              <a:t>Modifier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B917B1C1-E8BD-4F34-8B1D-D079364B9D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82633" y="2423062"/>
            <a:ext cx="1400489" cy="39633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F3838B05-F112-44FD-B819-962034D261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2633" y="3856520"/>
            <a:ext cx="1400489" cy="39633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16C0E8BF-C62F-419C-8BDF-A8B1979BD0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209" y="3102186"/>
            <a:ext cx="1437242" cy="39633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380CBFD7-E628-4BEF-B091-5ABA5DE0A9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60437" y="3102186"/>
            <a:ext cx="1437242" cy="39633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73240341-9393-40CF-89D3-269C5E1771C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60474" y="3102185"/>
            <a:ext cx="1437242" cy="39633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D12704A3-F3B6-4BCD-A3B1-C23842C10F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51349" y="3095508"/>
            <a:ext cx="1437242" cy="39633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8C022AEF-520B-4840-9364-2CEE434428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2858" y="3895936"/>
            <a:ext cx="2184463" cy="39633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1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7E09A2B-3771-4C7F-9E70-58996D507F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54123" y="3895935"/>
            <a:ext cx="2184463" cy="39633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1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</p:spTree>
    <p:extLst>
      <p:ext uri="{BB962C8B-B14F-4D97-AF65-F5344CB8AC3E}">
        <p14:creationId xmlns:p14="http://schemas.microsoft.com/office/powerpoint/2010/main" val="3319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_cli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C589386-A8D1-E342-B2A1-025B7810E8B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2466" y="160240"/>
            <a:ext cx="3462839" cy="47982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4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0E37D-5C84-4E74-BD62-0DE5BE925B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6284" y="324794"/>
            <a:ext cx="2635250" cy="4794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995D5D-09CF-4692-A5FB-7F36E4756624}"/>
              </a:ext>
            </a:extLst>
          </p:cNvPr>
          <p:cNvCxnSpPr/>
          <p:nvPr userDrawn="1"/>
        </p:nvCxnSpPr>
        <p:spPr>
          <a:xfrm>
            <a:off x="639208" y="1079500"/>
            <a:ext cx="7865584" cy="0"/>
          </a:xfrm>
          <a:prstGeom prst="line">
            <a:avLst/>
          </a:prstGeom>
          <a:ln w="63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5574F2-149C-4566-A7B2-2617FF2748DC}"/>
              </a:ext>
            </a:extLst>
          </p:cNvPr>
          <p:cNvCxnSpPr/>
          <p:nvPr userDrawn="1"/>
        </p:nvCxnSpPr>
        <p:spPr>
          <a:xfrm>
            <a:off x="639208" y="1447800"/>
            <a:ext cx="7865584" cy="0"/>
          </a:xfrm>
          <a:prstGeom prst="line">
            <a:avLst/>
          </a:prstGeom>
          <a:ln w="63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D14AD7A6-920B-45BB-88B3-7CDC4CA44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7322" y="1161556"/>
            <a:ext cx="3462839" cy="20418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15EB0118-E319-4C46-9925-901158113D6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62466" y="1768738"/>
            <a:ext cx="711525" cy="71064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Galano Grotesque" pitchFamily="2" charset="77"/>
                <a:cs typeface="Arial"/>
              </a:defRPr>
            </a:lvl1pPr>
          </a:lstStyle>
          <a:p>
            <a:r>
              <a:rPr lang="fr-CA" noProof="0" dirty="0"/>
              <a:t>Image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331FB7D3-6FE0-4BE1-8C50-2000C1F7B7E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260437" y="1768738"/>
            <a:ext cx="711525" cy="71064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Galano Grotesque" pitchFamily="2" charset="77"/>
                <a:cs typeface="Arial"/>
              </a:defRPr>
            </a:lvl1pPr>
          </a:lstStyle>
          <a:p>
            <a:r>
              <a:rPr lang="fr-CA" noProof="0" dirty="0"/>
              <a:t>Image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8A8C47BA-FBA4-4654-B5C9-080DFA5F8F25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860474" y="1768738"/>
            <a:ext cx="711525" cy="71064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Galano Grotesque" pitchFamily="2" charset="77"/>
                <a:cs typeface="Arial"/>
              </a:defRPr>
            </a:lvl1pPr>
          </a:lstStyle>
          <a:p>
            <a:r>
              <a:rPr lang="fr-CA" noProof="0" dirty="0"/>
              <a:t>Image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9443336-9C73-4164-B5BF-D4438A7697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208" y="2664117"/>
            <a:ext cx="1140934" cy="29896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F59CFD47-92ED-46C3-A4D5-24EA80DF8D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60437" y="2667035"/>
            <a:ext cx="1140934" cy="29896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1F546197-24AF-4403-8913-EF4082DDC8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60474" y="2664116"/>
            <a:ext cx="1140934" cy="29896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3891900B-968C-4EB2-9406-4D240F442C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8676" y="1762384"/>
            <a:ext cx="1509811" cy="561716"/>
          </a:xfrm>
        </p:spPr>
        <p:txBody>
          <a:bodyPr vert="horz" lIns="0" tIns="0" rIns="0" bIns="0" rtlCol="0" anchor="t">
            <a:noAutofit/>
          </a:bodyPr>
          <a:lstStyle>
            <a:lvl1pPr>
              <a:defRPr lang="fr-CA" sz="2800" b="0" noProof="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fr-CA" noProof="0" dirty="0"/>
              <a:t>Modifier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B917B1C1-E8BD-4F34-8B1D-D079364B9D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20329" y="2423062"/>
            <a:ext cx="1400489" cy="39633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16C0E8BF-C62F-419C-8BDF-A8B1979BD0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209" y="3102186"/>
            <a:ext cx="1437242" cy="39633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380CBFD7-E628-4BEF-B091-5ABA5DE0A9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60437" y="3102186"/>
            <a:ext cx="1437242" cy="39633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73240341-9393-40CF-89D3-269C5E1771C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60474" y="3102185"/>
            <a:ext cx="1437242" cy="39633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7E09A2B-3771-4C7F-9E70-58996D507F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20329" y="3108991"/>
            <a:ext cx="2184463" cy="39633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1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</p:spTree>
    <p:extLst>
      <p:ext uri="{BB962C8B-B14F-4D97-AF65-F5344CB8AC3E}">
        <p14:creationId xmlns:p14="http://schemas.microsoft.com/office/powerpoint/2010/main" val="39938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r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FB1952D-6099-174C-99C6-915971E3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66" y="1833009"/>
            <a:ext cx="2063652" cy="1546063"/>
          </a:xfr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r-CA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A6D03B-234E-DA4B-854E-77D30CB414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425" y="4443441"/>
            <a:ext cx="192410" cy="2366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036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_photo_gr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, black, traffic, strainer&#10;&#10;Description automatically generated">
            <a:extLst>
              <a:ext uri="{FF2B5EF4-FFF2-40B4-BE49-F238E27FC236}">
                <a16:creationId xmlns:a16="http://schemas.microsoft.com/office/drawing/2014/main" id="{026720F6-ECBC-447F-9F78-90C7F04FC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14816" y="614954"/>
            <a:ext cx="7199739" cy="40507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065931" y="3774167"/>
            <a:ext cx="2263253" cy="891540"/>
          </a:xfrm>
        </p:spPr>
        <p:txBody>
          <a:bodyPr anchor="b">
            <a:normAutofit/>
          </a:bodyPr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fr-CA" noProof="0" dirty="0"/>
              <a:t>Cliquez et modifiez 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2709" y="4528546"/>
            <a:ext cx="2133600" cy="13716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D9EA3C20-5C91-F74C-9D17-A58FF868F8C2}" type="datetime4">
              <a:rPr lang="fr-CA" smtClean="0"/>
              <a:pPr/>
              <a:t>5 janvier 2021</a:t>
            </a:fld>
            <a:endParaRPr lang="fr-CA" dirty="0"/>
          </a:p>
        </p:txBody>
      </p:sp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4225508F-C9BC-4131-84B5-63BF2C20EA9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538343" y="905933"/>
            <a:ext cx="2993622" cy="2989924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Galano Grotesque" pitchFamily="2" charset="77"/>
                <a:cs typeface="Arial"/>
              </a:defRPr>
            </a:lvl1pPr>
          </a:lstStyle>
          <a:p>
            <a:r>
              <a:rPr lang="fr-CA" noProof="0" dirty="0"/>
              <a:t>Image</a:t>
            </a:r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3DA51AF-BE5D-4C84-BB69-1B057792B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7083" y="2046602"/>
            <a:ext cx="1742101" cy="7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32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F18200-2CCC-B244-9B20-53AC37709423}"/>
              </a:ext>
            </a:extLst>
          </p:cNvPr>
          <p:cNvSpPr/>
          <p:nvPr userDrawn="1"/>
        </p:nvSpPr>
        <p:spPr>
          <a:xfrm>
            <a:off x="0" y="0"/>
            <a:ext cx="3350753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675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52851" y="962025"/>
            <a:ext cx="4734606" cy="3371850"/>
          </a:xfrm>
        </p:spPr>
        <p:txBody>
          <a:bodyPr>
            <a:noAutofit/>
          </a:bodyPr>
          <a:lstStyle>
            <a:lvl1pPr marL="128588" indent="-125016">
              <a:spcBef>
                <a:spcPts val="1050"/>
              </a:spcBef>
              <a:buFont typeface="Police système"/>
              <a:buChar char="•"/>
              <a:tabLst/>
              <a:defRPr>
                <a:latin typeface="+mj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/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fr-CA" noProof="0" dirty="0"/>
              <a:t>Cliquez pour modifier les styles du texte du masque</a:t>
            </a:r>
          </a:p>
          <a:p>
            <a:pPr lvl="1"/>
            <a:endParaRPr lang="fr-CA" noProof="0" dirty="0"/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C589386-A8D1-E342-B2A1-025B7810E8B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2466" y="160240"/>
            <a:ext cx="2502844" cy="47982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4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 dirty="0"/>
              <a:t>Cliquez pour modifier le surtitre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B33719-8506-864C-B55F-24BCE5B6F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425" y="4442250"/>
            <a:ext cx="189256" cy="2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F18200-2CCC-B244-9B20-53AC37709423}"/>
              </a:ext>
            </a:extLst>
          </p:cNvPr>
          <p:cNvSpPr/>
          <p:nvPr userDrawn="1"/>
        </p:nvSpPr>
        <p:spPr>
          <a:xfrm>
            <a:off x="0" y="0"/>
            <a:ext cx="3350753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675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52851" y="962025"/>
            <a:ext cx="4734606" cy="3371850"/>
          </a:xfrm>
        </p:spPr>
        <p:txBody>
          <a:bodyPr>
            <a:noAutofit/>
          </a:bodyPr>
          <a:lstStyle>
            <a:lvl1pPr marL="128588" indent="-125016">
              <a:spcBef>
                <a:spcPts val="1050"/>
              </a:spcBef>
              <a:buFont typeface="Police système"/>
              <a:buChar char="•"/>
              <a:tabLst/>
              <a:defRPr>
                <a:latin typeface="+mj-lt"/>
              </a:defRPr>
            </a:lvl1pPr>
            <a:lvl2pPr marL="128588" indent="0">
              <a:lnSpc>
                <a:spcPct val="100000"/>
              </a:lnSpc>
              <a:spcBef>
                <a:spcPts val="0"/>
              </a:spcBef>
              <a:buNone/>
              <a:tabLst/>
              <a:defRPr/>
            </a:lvl2pPr>
            <a:lvl3pPr marL="171450" indent="-171450">
              <a:spcBef>
                <a:spcPts val="1050"/>
              </a:spcBef>
              <a:buFont typeface="+mj-lt"/>
              <a:buAutoNum type="arabicPeriod"/>
              <a:tabLst/>
              <a:defRPr>
                <a:latin typeface="+mj-lt"/>
              </a:defRPr>
            </a:lvl3pPr>
            <a:lvl4pPr marL="171450" indent="0">
              <a:lnSpc>
                <a:spcPct val="100000"/>
              </a:lnSpc>
              <a:spcBef>
                <a:spcPts val="0"/>
              </a:spcBef>
              <a:buNone/>
              <a:tabLst/>
              <a:defRPr>
                <a:latin typeface="+mn-lt"/>
              </a:defRPr>
            </a:lvl4pPr>
            <a:lvl5pPr marL="12977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+mn-lt"/>
              </a:defRPr>
            </a:lvl5pPr>
          </a:lstStyle>
          <a:p>
            <a:pPr lvl="0"/>
            <a:r>
              <a:rPr lang="fr-CA" noProof="0" dirty="0"/>
              <a:t>Cliquez pour modifier les styles du texte du masque</a:t>
            </a:r>
          </a:p>
          <a:p>
            <a:pPr lvl="1"/>
            <a:endParaRPr lang="fr-CA" noProof="0" dirty="0"/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C589386-A8D1-E342-B2A1-025B7810E8B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0430" y="160240"/>
            <a:ext cx="2502844" cy="47982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4"/>
                </a:solidFill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/>
              <a:t>Cliquez pour modifier le surtitre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B33719-8506-864C-B55F-24BCE5B6F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425" y="4442250"/>
            <a:ext cx="189256" cy="236601"/>
          </a:xfrm>
          <a:prstGeom prst="rect">
            <a:avLst/>
          </a:prstGeom>
        </p:spPr>
      </p:pic>
      <p:sp>
        <p:nvSpPr>
          <p:cNvPr id="7" name="Picture Placeholder 21">
            <a:extLst>
              <a:ext uri="{FF2B5EF4-FFF2-40B4-BE49-F238E27FC236}">
                <a16:creationId xmlns:a16="http://schemas.microsoft.com/office/drawing/2014/main" id="{6E404431-87AB-48ED-B234-5C92A5EF706D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0430" y="1424517"/>
            <a:ext cx="2449891" cy="2446865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Galano Grotesque" pitchFamily="2" charset="77"/>
                <a:cs typeface="Arial"/>
              </a:defRPr>
            </a:lvl1pPr>
          </a:lstStyle>
          <a:p>
            <a:r>
              <a:rPr lang="fr-CA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7055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éparateur de sec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88BEF1-D3AD-E34F-A3B9-A73E884A7AB2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7AE83F-B64D-0A4E-871F-818B1E2468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425" y="4444631"/>
            <a:ext cx="192410" cy="236601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BA597FF0-D549-0F4E-871D-B668D4A1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66" y="1474470"/>
            <a:ext cx="5897112" cy="2263140"/>
          </a:xfr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3411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56544" y="843041"/>
            <a:ext cx="3462839" cy="1613135"/>
          </a:xfrm>
        </p:spPr>
        <p:txBody>
          <a:bodyPr>
            <a:noAutofit/>
          </a:bodyPr>
          <a:lstStyle/>
          <a:p>
            <a:r>
              <a:rPr lang="fr-CA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2925" y="843041"/>
            <a:ext cx="4134531" cy="354798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>
                <a:solidFill>
                  <a:schemeClr val="accent4"/>
                </a:solidFill>
              </a:defRPr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CA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C589386-A8D1-E342-B2A1-025B7810E8B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2466" y="160240"/>
            <a:ext cx="3462839" cy="47982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>
                <a:latin typeface="+mj-lt"/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fr-CA" noProof="0"/>
              <a:t>Cliquez pour modifier le surtitre</a:t>
            </a:r>
          </a:p>
        </p:txBody>
      </p:sp>
    </p:spTree>
    <p:extLst>
      <p:ext uri="{BB962C8B-B14F-4D97-AF65-F5344CB8AC3E}">
        <p14:creationId xmlns:p14="http://schemas.microsoft.com/office/powerpoint/2010/main" val="145101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énumé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CD411-C8A2-3C4C-91DD-11CC55002C85}"/>
              </a:ext>
            </a:extLst>
          </p:cNvPr>
          <p:cNvSpPr/>
          <p:nvPr userDrawn="1"/>
        </p:nvSpPr>
        <p:spPr>
          <a:xfrm>
            <a:off x="5793248" y="0"/>
            <a:ext cx="3350753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675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62466" y="600119"/>
            <a:ext cx="4785834" cy="934397"/>
          </a:xfrm>
        </p:spPr>
        <p:txBody>
          <a:bodyPr anchor="b">
            <a:noAutofit/>
          </a:bodyPr>
          <a:lstStyle/>
          <a:p>
            <a:r>
              <a:rPr lang="fr-CA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2466" y="1643743"/>
            <a:ext cx="4785834" cy="267108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CA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E8AC24F-719C-324A-8603-781D9E5E6E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0221" y="613773"/>
            <a:ext cx="2458273" cy="3480435"/>
          </a:xfrm>
        </p:spPr>
        <p:txBody>
          <a:bodyPr anchor="ctr">
            <a:noAutofit/>
          </a:bodyPr>
          <a:lstStyle>
            <a:lvl1pPr marL="150019" indent="-150019">
              <a:spcBef>
                <a:spcPts val="1238"/>
              </a:spcBef>
              <a:buFont typeface="Police système"/>
              <a:buChar char="•"/>
              <a:tabLst/>
              <a:defRPr>
                <a:solidFill>
                  <a:schemeClr val="accent4"/>
                </a:solidFill>
                <a:latin typeface="+mj-lt"/>
              </a:defRPr>
            </a:lvl1pPr>
            <a:lvl2pPr marL="150019" indent="-150019">
              <a:spcBef>
                <a:spcPts val="1238"/>
              </a:spcBef>
              <a:buFont typeface="Police système"/>
              <a:buChar char="•"/>
              <a:tabLst/>
              <a:defRPr>
                <a:solidFill>
                  <a:schemeClr val="accent4"/>
                </a:solidFill>
                <a:latin typeface="+mj-lt"/>
              </a:defRPr>
            </a:lvl2pPr>
            <a:lvl3pPr marL="150019" indent="-150019">
              <a:spcBef>
                <a:spcPts val="1238"/>
              </a:spcBef>
              <a:buFont typeface="Police système"/>
              <a:buChar char="•"/>
              <a:tabLst/>
              <a:defRPr>
                <a:solidFill>
                  <a:schemeClr val="accent4"/>
                </a:solidFill>
                <a:latin typeface="+mj-lt"/>
              </a:defRPr>
            </a:lvl3pPr>
            <a:lvl4pPr marL="150019" indent="-150019">
              <a:spcBef>
                <a:spcPts val="1238"/>
              </a:spcBef>
              <a:buFont typeface="Police système"/>
              <a:buChar char="•"/>
              <a:tabLst/>
              <a:defRPr>
                <a:solidFill>
                  <a:schemeClr val="accent4"/>
                </a:solidFill>
                <a:latin typeface="+mj-lt"/>
              </a:defRPr>
            </a:lvl4pPr>
            <a:lvl5pPr marL="150019" indent="-150019">
              <a:spcBef>
                <a:spcPts val="1238"/>
              </a:spcBef>
              <a:buFont typeface="Police système"/>
              <a:buChar char="•"/>
              <a:tabLst/>
              <a:defRPr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71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emph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BF7E2A-8B0C-AD45-A002-897E436505D2}"/>
              </a:ext>
            </a:extLst>
          </p:cNvPr>
          <p:cNvSpPr/>
          <p:nvPr userDrawn="1"/>
        </p:nvSpPr>
        <p:spPr>
          <a:xfrm>
            <a:off x="5793248" y="0"/>
            <a:ext cx="3350753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675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62466" y="617267"/>
            <a:ext cx="4789021" cy="934397"/>
          </a:xfrm>
        </p:spPr>
        <p:txBody>
          <a:bodyPr anchor="b">
            <a:noAutofit/>
          </a:bodyPr>
          <a:lstStyle/>
          <a:p>
            <a:r>
              <a:rPr lang="fr-CA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2466" y="1643743"/>
            <a:ext cx="4789021" cy="265203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CA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4E084A-445C-C245-B584-D091678000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0826" y="613791"/>
            <a:ext cx="2771414" cy="3480435"/>
          </a:xfrm>
        </p:spPr>
        <p:txBody>
          <a:bodyPr anchor="ctr">
            <a:noAutofit/>
          </a:bodyPr>
          <a:lstStyle>
            <a:lvl1pPr marL="535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3000">
                <a:solidFill>
                  <a:schemeClr val="accent4"/>
                </a:solidFill>
                <a:latin typeface="+mj-lt"/>
              </a:defRPr>
            </a:lvl1pPr>
            <a:lvl2pPr marL="5358" indent="0">
              <a:lnSpc>
                <a:spcPct val="100000"/>
              </a:lnSpc>
              <a:spcBef>
                <a:spcPts val="0"/>
              </a:spcBef>
              <a:buNone/>
              <a:tabLst/>
              <a:defRPr sz="3000">
                <a:solidFill>
                  <a:schemeClr val="accent4"/>
                </a:solidFill>
                <a:latin typeface="+mj-lt"/>
              </a:defRPr>
            </a:lvl2pPr>
            <a:lvl3pPr marL="5358" indent="0">
              <a:lnSpc>
                <a:spcPct val="100000"/>
              </a:lnSpc>
              <a:spcBef>
                <a:spcPts val="0"/>
              </a:spcBef>
              <a:buNone/>
              <a:tabLst/>
              <a:defRPr sz="3000">
                <a:solidFill>
                  <a:schemeClr val="accent4"/>
                </a:solidFill>
                <a:latin typeface="+mj-lt"/>
              </a:defRPr>
            </a:lvl3pPr>
            <a:lvl4pPr marL="5358" indent="0">
              <a:lnSpc>
                <a:spcPct val="100000"/>
              </a:lnSpc>
              <a:spcBef>
                <a:spcPts val="0"/>
              </a:spcBef>
              <a:buNone/>
              <a:tabLst/>
              <a:defRPr sz="3000">
                <a:solidFill>
                  <a:schemeClr val="accent4"/>
                </a:solidFill>
                <a:latin typeface="+mj-lt"/>
              </a:defRPr>
            </a:lvl4pPr>
            <a:lvl5pPr marL="535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3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72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71425" y="843041"/>
            <a:ext cx="3462839" cy="18777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CA" noProof="0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52925" y="843041"/>
            <a:ext cx="4134531" cy="3233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A" noProof="0" dirty="0"/>
              <a:t>Cliquez pour modifier les styles du texte du masque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887142" y="4551759"/>
            <a:ext cx="2133600" cy="1190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spcBef>
                <a:spcPts val="0"/>
              </a:spcBef>
              <a:defRPr sz="600">
                <a:solidFill>
                  <a:schemeClr val="tx1"/>
                </a:solidFill>
              </a:defRPr>
            </a:lvl1pPr>
          </a:lstStyle>
          <a:p>
            <a:fld id="{86B807B3-BDA4-114D-930E-B0C8EC081ACA}" type="datetime4">
              <a:rPr lang="fr-CA" noProof="0" smtClean="0"/>
              <a:t>5 janvier 2021</a:t>
            </a:fld>
            <a:endParaRPr lang="fr-CA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32529" y="4551759"/>
            <a:ext cx="350594" cy="1190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Bef>
                <a:spcPts val="0"/>
              </a:spcBef>
              <a:defRPr sz="600">
                <a:solidFill>
                  <a:schemeClr val="accent4"/>
                </a:solidFill>
                <a:latin typeface="+mn-lt"/>
              </a:defRPr>
            </a:lvl1pPr>
          </a:lstStyle>
          <a:p>
            <a:fld id="{7088BEF1-D3AD-E34F-A3B9-A73E884A7AB2}" type="slidenum">
              <a:rPr lang="fr-CA" noProof="0" smtClean="0"/>
              <a:pPr/>
              <a:t>‹#›</a:t>
            </a:fld>
            <a:endParaRPr lang="fr-CA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37A073A-C538-DB4E-9AA9-E224D19C75CB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671425" y="4443412"/>
            <a:ext cx="193402" cy="2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7" r:id="rId3"/>
    <p:sldLayoutId id="2147483660" r:id="rId4"/>
    <p:sldLayoutId id="2147483668" r:id="rId5"/>
    <p:sldLayoutId id="2147483651" r:id="rId6"/>
    <p:sldLayoutId id="2147483650" r:id="rId7"/>
    <p:sldLayoutId id="2147483656" r:id="rId8"/>
    <p:sldLayoutId id="2147483657" r:id="rId9"/>
    <p:sldLayoutId id="2147483658" r:id="rId10"/>
    <p:sldLayoutId id="2147483669" r:id="rId11"/>
    <p:sldLayoutId id="2147483670" r:id="rId12"/>
    <p:sldLayoutId id="2147483671" r:id="rId13"/>
    <p:sldLayoutId id="2147483659" r:id="rId14"/>
    <p:sldLayoutId id="2147483662" r:id="rId15"/>
    <p:sldLayoutId id="2147483672" r:id="rId16"/>
    <p:sldLayoutId id="2147483674" r:id="rId17"/>
    <p:sldLayoutId id="2147483675" r:id="rId18"/>
    <p:sldLayoutId id="2147483663" r:id="rId19"/>
    <p:sldLayoutId id="2147483665" r:id="rId20"/>
    <p:sldLayoutId id="2147483666" r:id="rId21"/>
    <p:sldLayoutId id="2147483673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55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457223" rtl="0" eaLnBrk="1" latinLnBrk="0" hangingPunct="1">
        <a:spcBef>
          <a:spcPts val="0"/>
        </a:spcBef>
        <a:buNone/>
        <a:defRPr sz="28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5358" indent="0" algn="l" defTabSz="457223" rtl="0" eaLnBrk="1" latinLnBrk="0" hangingPunct="1">
        <a:lnSpc>
          <a:spcPct val="135000"/>
        </a:lnSpc>
        <a:spcBef>
          <a:spcPts val="1500"/>
        </a:spcBef>
        <a:buFont typeface="Arial"/>
        <a:buNone/>
        <a:tabLst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28588" indent="-128588" algn="l" defTabSz="457223" rtl="0" eaLnBrk="1" latinLnBrk="0" hangingPunct="1">
        <a:lnSpc>
          <a:spcPct val="135000"/>
        </a:lnSpc>
        <a:spcBef>
          <a:spcPts val="1500"/>
        </a:spcBef>
        <a:buClr>
          <a:schemeClr val="accent4"/>
        </a:buClr>
        <a:buFont typeface="Police système"/>
        <a:buChar char="•"/>
        <a:tabLst/>
        <a:defRPr sz="1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257175" indent="-128588" algn="l" defTabSz="457223" rtl="0" eaLnBrk="1" latinLnBrk="0" hangingPunct="1">
        <a:lnSpc>
          <a:spcPct val="135000"/>
        </a:lnSpc>
        <a:spcBef>
          <a:spcPts val="750"/>
        </a:spcBef>
        <a:buFont typeface="Police système"/>
        <a:buChar char="•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385763" indent="-128588" algn="l" defTabSz="457223" rtl="0" eaLnBrk="1" latinLnBrk="0" hangingPunct="1">
        <a:lnSpc>
          <a:spcPct val="135000"/>
        </a:lnSpc>
        <a:spcBef>
          <a:spcPts val="750"/>
        </a:spcBef>
        <a:buFont typeface="Police système"/>
        <a:buChar char="•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358" indent="0" algn="l" defTabSz="457223" rtl="0" eaLnBrk="1" latinLnBrk="0" hangingPunct="1">
        <a:lnSpc>
          <a:spcPct val="135000"/>
        </a:lnSpc>
        <a:spcBef>
          <a:spcPts val="1500"/>
        </a:spcBef>
        <a:buFont typeface="Arial"/>
        <a:buNone/>
        <a:tabLst/>
        <a:defRPr sz="1200" b="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726" indent="-228611" algn="l" defTabSz="457223" rtl="0" eaLnBrk="1" latinLnBrk="0" hangingPunct="1">
        <a:spcBef>
          <a:spcPct val="20000"/>
        </a:spcBef>
        <a:buFont typeface="Arial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457223" rtl="0" eaLnBrk="1" latinLnBrk="0" hangingPunct="1">
        <a:spcBef>
          <a:spcPct val="20000"/>
        </a:spcBef>
        <a:buFont typeface="Arial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457223" rtl="0" eaLnBrk="1" latinLnBrk="0" hangingPunct="1">
        <a:spcBef>
          <a:spcPct val="20000"/>
        </a:spcBef>
        <a:buFont typeface="Arial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457223" rtl="0" eaLnBrk="1" latinLnBrk="0" hangingPunct="1">
        <a:spcBef>
          <a:spcPct val="20000"/>
        </a:spcBef>
        <a:buFont typeface="Arial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346" userDrawn="1">
          <p15:clr>
            <a:srgbClr val="F26B43"/>
          </p15:clr>
        </p15:guide>
        <p15:guide id="3" pos="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7B86F87-8E47-154B-B205-7243B8BF6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851" y="3774167"/>
            <a:ext cx="2644599" cy="891540"/>
          </a:xfrm>
        </p:spPr>
        <p:txBody>
          <a:bodyPr/>
          <a:lstStyle/>
          <a:p>
            <a:r>
              <a:rPr lang="fr-CA" dirty="0"/>
              <a:t>Gabarit: comment construire un scénario automatisé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A1E954-0045-5C4E-B82A-26DE1848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dirty="0"/>
              <a:t>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371631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8E93-3A28-4B61-9ECC-253F64B23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4248E-BAFD-4694-B79A-17090A5F7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200" b="0" dirty="0"/>
              <a:t>Dans ce guide, vous trouverez une structure avec laquelle vous devriez commencer à réfléchir et à poser les bases de votre séquence d'automatisation. Nous aborderons l'objectif de la campagne, les déclencheurs, le contenu des messages et les appels à l'action. </a:t>
            </a:r>
          </a:p>
          <a:p>
            <a:r>
              <a:rPr lang="fr-FR" sz="1200" b="0" dirty="0"/>
              <a:t>Une fois que vous aurez terminé, vous pourrez vous rendre sur la plateforme Dialog Insight et commencer à construire les différentes couches de votre automatisation, et aussi à créer vos messages. </a:t>
            </a:r>
          </a:p>
          <a:p>
            <a:r>
              <a:rPr lang="fr-FR" sz="1200" b="0" dirty="0"/>
              <a:t>Bonne chance 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043C-70CF-4024-A2BD-EE64C700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93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3B2681-5A93-4CA7-9B8E-0DF11220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3</a:t>
            </a:fld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DBD52-D89F-4E41-A966-799AF9EB2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Scénario automatisé – Des questions à se poser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BB336A-1F5B-4EE6-BB80-F4FC7BDA3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96771"/>
              </p:ext>
            </p:extLst>
          </p:nvPr>
        </p:nvGraphicFramePr>
        <p:xfrm>
          <a:off x="342078" y="806825"/>
          <a:ext cx="8410037" cy="3404025"/>
        </p:xfrm>
        <a:graphic>
          <a:graphicData uri="http://schemas.openxmlformats.org/drawingml/2006/table">
            <a:tbl>
              <a:tblPr/>
              <a:tblGrid>
                <a:gridCol w="1138066">
                  <a:extLst>
                    <a:ext uri="{9D8B030D-6E8A-4147-A177-3AD203B41FA5}">
                      <a16:colId xmlns:a16="http://schemas.microsoft.com/office/drawing/2014/main" val="704820275"/>
                    </a:ext>
                  </a:extLst>
                </a:gridCol>
                <a:gridCol w="1039390">
                  <a:extLst>
                    <a:ext uri="{9D8B030D-6E8A-4147-A177-3AD203B41FA5}">
                      <a16:colId xmlns:a16="http://schemas.microsoft.com/office/drawing/2014/main" val="2759970822"/>
                    </a:ext>
                  </a:extLst>
                </a:gridCol>
                <a:gridCol w="171039">
                  <a:extLst>
                    <a:ext uri="{9D8B030D-6E8A-4147-A177-3AD203B41FA5}">
                      <a16:colId xmlns:a16="http://schemas.microsoft.com/office/drawing/2014/main" val="1789326983"/>
                    </a:ext>
                  </a:extLst>
                </a:gridCol>
                <a:gridCol w="1020815">
                  <a:extLst>
                    <a:ext uri="{9D8B030D-6E8A-4147-A177-3AD203B41FA5}">
                      <a16:colId xmlns:a16="http://schemas.microsoft.com/office/drawing/2014/main" val="3275358356"/>
                    </a:ext>
                  </a:extLst>
                </a:gridCol>
                <a:gridCol w="753036">
                  <a:extLst>
                    <a:ext uri="{9D8B030D-6E8A-4147-A177-3AD203B41FA5}">
                      <a16:colId xmlns:a16="http://schemas.microsoft.com/office/drawing/2014/main" val="1526181831"/>
                    </a:ext>
                  </a:extLst>
                </a:gridCol>
                <a:gridCol w="791834">
                  <a:extLst>
                    <a:ext uri="{9D8B030D-6E8A-4147-A177-3AD203B41FA5}">
                      <a16:colId xmlns:a16="http://schemas.microsoft.com/office/drawing/2014/main" val="3939474764"/>
                    </a:ext>
                  </a:extLst>
                </a:gridCol>
                <a:gridCol w="614409">
                  <a:extLst>
                    <a:ext uri="{9D8B030D-6E8A-4147-A177-3AD203B41FA5}">
                      <a16:colId xmlns:a16="http://schemas.microsoft.com/office/drawing/2014/main" val="139170807"/>
                    </a:ext>
                  </a:extLst>
                </a:gridCol>
                <a:gridCol w="714130">
                  <a:extLst>
                    <a:ext uri="{9D8B030D-6E8A-4147-A177-3AD203B41FA5}">
                      <a16:colId xmlns:a16="http://schemas.microsoft.com/office/drawing/2014/main" val="2071705914"/>
                    </a:ext>
                  </a:extLst>
                </a:gridCol>
                <a:gridCol w="1014712">
                  <a:extLst>
                    <a:ext uri="{9D8B030D-6E8A-4147-A177-3AD203B41FA5}">
                      <a16:colId xmlns:a16="http://schemas.microsoft.com/office/drawing/2014/main" val="1504210181"/>
                    </a:ext>
                  </a:extLst>
                </a:gridCol>
                <a:gridCol w="1152606">
                  <a:extLst>
                    <a:ext uri="{9D8B030D-6E8A-4147-A177-3AD203B41FA5}">
                      <a16:colId xmlns:a16="http://schemas.microsoft.com/office/drawing/2014/main" val="294374852"/>
                    </a:ext>
                  </a:extLst>
                </a:gridCol>
              </a:tblGrid>
              <a:tr h="790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L’objectif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séquence</a:t>
                      </a:r>
                      <a:endParaRPr lang="en-US" sz="1100" b="1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D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Cible</a:t>
                      </a:r>
                      <a:endParaRPr lang="en-US" sz="1100" b="1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D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D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Déclencheurs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Conditions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D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Délai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au prochain message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D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Sommaire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contenu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message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D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Appel à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l’action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désiré</a:t>
                      </a:r>
                      <a:endParaRPr lang="en-US" sz="1100" b="1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D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Sentiment du message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D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Rappel au message?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D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Si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selon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quelles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conditions?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D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6383"/>
                  </a:ext>
                </a:extLst>
              </a:tr>
              <a:tr h="76236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 dirty="0">
                          <a:solidFill>
                            <a:srgbClr val="0C2734"/>
                          </a:solidFill>
                          <a:effectLst/>
                          <a:latin typeface="+mn-lt"/>
                        </a:rPr>
                        <a:t>Il devrait toujours y avoir un objectif clair pour une automatisation, et aussi unique. 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 dirty="0">
                          <a:solidFill>
                            <a:srgbClr val="0C2734"/>
                          </a:solidFill>
                          <a:effectLst/>
                          <a:latin typeface="+mn-lt"/>
                        </a:rPr>
                        <a:t>Définir clairement les critères qui permettront de sélectionner automatiquement les contacts qui passeront par le processus. 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C2734"/>
                        </a:solidFill>
                        <a:effectLst/>
                        <a:latin typeface="+mn-lt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 dirty="0">
                          <a:solidFill>
                            <a:srgbClr val="0C2734"/>
                          </a:solidFill>
                          <a:effectLst/>
                          <a:latin typeface="+mn-lt"/>
                        </a:rPr>
                        <a:t>Quel est le critère qui lancera l'automatisation ainsi que chaque message ?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 dirty="0">
                          <a:solidFill>
                            <a:srgbClr val="0C2734"/>
                          </a:solidFill>
                          <a:effectLst/>
                          <a:latin typeface="+mn-lt"/>
                        </a:rPr>
                        <a:t>Choisissez les conditions qui peuvent affecter le flux de contacts, ainsi que le calendrier pour lancer la prochaine action. 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 dirty="0">
                          <a:solidFill>
                            <a:srgbClr val="0C2734"/>
                          </a:solidFill>
                          <a:effectLst/>
                          <a:latin typeface="+mn-lt"/>
                        </a:rPr>
                        <a:t>Quel est le message clair que vous souhaitez inclure, combien de blocs de contenu doit-il y avoir, quel type d'image doit-il y avoir, etc. 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 dirty="0">
                          <a:solidFill>
                            <a:srgbClr val="0C2734"/>
                          </a:solidFill>
                          <a:effectLst/>
                          <a:latin typeface="+mn-lt"/>
                        </a:rPr>
                        <a:t>Quel est l'objectif final du message ?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 dirty="0">
                          <a:solidFill>
                            <a:srgbClr val="0C2734"/>
                          </a:solidFill>
                          <a:effectLst/>
                          <a:latin typeface="+mn-lt"/>
                        </a:rPr>
                        <a:t>Que voulez-vous que les gens ressentent en lisant le message ? (Urgence, excitation, gratitude, inspiration, etc.)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 dirty="0">
                          <a:solidFill>
                            <a:srgbClr val="0C2734"/>
                          </a:solidFill>
                          <a:effectLst/>
                          <a:latin typeface="+mn-lt"/>
                        </a:rPr>
                        <a:t>Faut-il envoyer un courriel aux personnes qui n'ont pas réagit au message, ou cela doit-il mettre fin à la séquence ?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 dirty="0">
                          <a:solidFill>
                            <a:srgbClr val="0C2734"/>
                          </a:solidFill>
                          <a:effectLst/>
                          <a:latin typeface="+mn-lt"/>
                        </a:rPr>
                        <a:t>Si elle se poursuit, à quoi doit ressembler la prochaine condition ? Cela permettra de déterminer le prochain message à envoyer. 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638100"/>
                  </a:ext>
                </a:extLst>
              </a:tr>
              <a:tr h="993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C2734"/>
                        </a:solidFill>
                        <a:effectLst/>
                        <a:latin typeface="+mn-lt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146529"/>
                  </a:ext>
                </a:extLst>
              </a:tr>
              <a:tr h="8573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56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3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64DD35-07ED-4748-A855-1145D580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4</a:t>
            </a:fld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9A33D-11F0-4F02-B844-FDB0C0F4A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Exemple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CB1B9F-8DE4-4CE0-98F8-D67BA4E2B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49052"/>
              </p:ext>
            </p:extLst>
          </p:nvPr>
        </p:nvGraphicFramePr>
        <p:xfrm>
          <a:off x="662466" y="806825"/>
          <a:ext cx="8089649" cy="3404025"/>
        </p:xfrm>
        <a:graphic>
          <a:graphicData uri="http://schemas.openxmlformats.org/drawingml/2006/table">
            <a:tbl>
              <a:tblPr/>
              <a:tblGrid>
                <a:gridCol w="1014681">
                  <a:extLst>
                    <a:ext uri="{9D8B030D-6E8A-4147-A177-3AD203B41FA5}">
                      <a16:colId xmlns:a16="http://schemas.microsoft.com/office/drawing/2014/main" val="704820275"/>
                    </a:ext>
                  </a:extLst>
                </a:gridCol>
                <a:gridCol w="1007731">
                  <a:extLst>
                    <a:ext uri="{9D8B030D-6E8A-4147-A177-3AD203B41FA5}">
                      <a16:colId xmlns:a16="http://schemas.microsoft.com/office/drawing/2014/main" val="2759970822"/>
                    </a:ext>
                  </a:extLst>
                </a:gridCol>
                <a:gridCol w="166796">
                  <a:extLst>
                    <a:ext uri="{9D8B030D-6E8A-4147-A177-3AD203B41FA5}">
                      <a16:colId xmlns:a16="http://schemas.microsoft.com/office/drawing/2014/main" val="1789326983"/>
                    </a:ext>
                  </a:extLst>
                </a:gridCol>
                <a:gridCol w="859714">
                  <a:extLst>
                    <a:ext uri="{9D8B030D-6E8A-4147-A177-3AD203B41FA5}">
                      <a16:colId xmlns:a16="http://schemas.microsoft.com/office/drawing/2014/main" val="3275358356"/>
                    </a:ext>
                  </a:extLst>
                </a:gridCol>
                <a:gridCol w="753036">
                  <a:extLst>
                    <a:ext uri="{9D8B030D-6E8A-4147-A177-3AD203B41FA5}">
                      <a16:colId xmlns:a16="http://schemas.microsoft.com/office/drawing/2014/main" val="1526181831"/>
                    </a:ext>
                  </a:extLst>
                </a:gridCol>
                <a:gridCol w="791834">
                  <a:extLst>
                    <a:ext uri="{9D8B030D-6E8A-4147-A177-3AD203B41FA5}">
                      <a16:colId xmlns:a16="http://schemas.microsoft.com/office/drawing/2014/main" val="3939474764"/>
                    </a:ext>
                  </a:extLst>
                </a:gridCol>
                <a:gridCol w="614409">
                  <a:extLst>
                    <a:ext uri="{9D8B030D-6E8A-4147-A177-3AD203B41FA5}">
                      <a16:colId xmlns:a16="http://schemas.microsoft.com/office/drawing/2014/main" val="139170807"/>
                    </a:ext>
                  </a:extLst>
                </a:gridCol>
                <a:gridCol w="714130">
                  <a:extLst>
                    <a:ext uri="{9D8B030D-6E8A-4147-A177-3AD203B41FA5}">
                      <a16:colId xmlns:a16="http://schemas.microsoft.com/office/drawing/2014/main" val="2071705914"/>
                    </a:ext>
                  </a:extLst>
                </a:gridCol>
                <a:gridCol w="1014712">
                  <a:extLst>
                    <a:ext uri="{9D8B030D-6E8A-4147-A177-3AD203B41FA5}">
                      <a16:colId xmlns:a16="http://schemas.microsoft.com/office/drawing/2014/main" val="1504210181"/>
                    </a:ext>
                  </a:extLst>
                </a:gridCol>
                <a:gridCol w="1152606">
                  <a:extLst>
                    <a:ext uri="{9D8B030D-6E8A-4147-A177-3AD203B41FA5}">
                      <a16:colId xmlns:a16="http://schemas.microsoft.com/office/drawing/2014/main" val="294374852"/>
                    </a:ext>
                  </a:extLst>
                </a:gridCol>
              </a:tblGrid>
              <a:tr h="790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L’objectif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séquence</a:t>
                      </a:r>
                      <a:endParaRPr lang="en-US" sz="1100" b="1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Cible</a:t>
                      </a:r>
                      <a:endParaRPr lang="en-US" sz="1100" b="1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Déclencheurs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Conditions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Délai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au prochain message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Sommaire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contenu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message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Appel à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l’action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désiré</a:t>
                      </a:r>
                      <a:endParaRPr lang="en-US" sz="1100" b="1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Sentiment du message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Rappel au message?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Si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selon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quelles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conditions?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6383"/>
                  </a:ext>
                </a:extLst>
              </a:tr>
              <a:tr h="871046">
                <a:tc rowSpan="3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+mn-lt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A" sz="1100" b="0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638100"/>
                  </a:ext>
                </a:extLst>
              </a:tr>
              <a:tr h="871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A" sz="1100" b="0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104934"/>
                  </a:ext>
                </a:extLst>
              </a:tr>
              <a:tr h="871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A" sz="1100" b="0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227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5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64DD35-07ED-4748-A855-1145D580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5</a:t>
            </a:fld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9A33D-11F0-4F02-B844-FDB0C0F4A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Exemple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CB1B9F-8DE4-4CE0-98F8-D67BA4E2B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829576"/>
              </p:ext>
            </p:extLst>
          </p:nvPr>
        </p:nvGraphicFramePr>
        <p:xfrm>
          <a:off x="662466" y="806825"/>
          <a:ext cx="8089649" cy="3404025"/>
        </p:xfrm>
        <a:graphic>
          <a:graphicData uri="http://schemas.openxmlformats.org/drawingml/2006/table">
            <a:tbl>
              <a:tblPr/>
              <a:tblGrid>
                <a:gridCol w="1014681">
                  <a:extLst>
                    <a:ext uri="{9D8B030D-6E8A-4147-A177-3AD203B41FA5}">
                      <a16:colId xmlns:a16="http://schemas.microsoft.com/office/drawing/2014/main" val="704820275"/>
                    </a:ext>
                  </a:extLst>
                </a:gridCol>
                <a:gridCol w="1007731">
                  <a:extLst>
                    <a:ext uri="{9D8B030D-6E8A-4147-A177-3AD203B41FA5}">
                      <a16:colId xmlns:a16="http://schemas.microsoft.com/office/drawing/2014/main" val="2759970822"/>
                    </a:ext>
                  </a:extLst>
                </a:gridCol>
                <a:gridCol w="166796">
                  <a:extLst>
                    <a:ext uri="{9D8B030D-6E8A-4147-A177-3AD203B41FA5}">
                      <a16:colId xmlns:a16="http://schemas.microsoft.com/office/drawing/2014/main" val="1789326983"/>
                    </a:ext>
                  </a:extLst>
                </a:gridCol>
                <a:gridCol w="859714">
                  <a:extLst>
                    <a:ext uri="{9D8B030D-6E8A-4147-A177-3AD203B41FA5}">
                      <a16:colId xmlns:a16="http://schemas.microsoft.com/office/drawing/2014/main" val="3275358356"/>
                    </a:ext>
                  </a:extLst>
                </a:gridCol>
                <a:gridCol w="753036">
                  <a:extLst>
                    <a:ext uri="{9D8B030D-6E8A-4147-A177-3AD203B41FA5}">
                      <a16:colId xmlns:a16="http://schemas.microsoft.com/office/drawing/2014/main" val="1526181831"/>
                    </a:ext>
                  </a:extLst>
                </a:gridCol>
                <a:gridCol w="791834">
                  <a:extLst>
                    <a:ext uri="{9D8B030D-6E8A-4147-A177-3AD203B41FA5}">
                      <a16:colId xmlns:a16="http://schemas.microsoft.com/office/drawing/2014/main" val="3939474764"/>
                    </a:ext>
                  </a:extLst>
                </a:gridCol>
                <a:gridCol w="614409">
                  <a:extLst>
                    <a:ext uri="{9D8B030D-6E8A-4147-A177-3AD203B41FA5}">
                      <a16:colId xmlns:a16="http://schemas.microsoft.com/office/drawing/2014/main" val="139170807"/>
                    </a:ext>
                  </a:extLst>
                </a:gridCol>
                <a:gridCol w="714130">
                  <a:extLst>
                    <a:ext uri="{9D8B030D-6E8A-4147-A177-3AD203B41FA5}">
                      <a16:colId xmlns:a16="http://schemas.microsoft.com/office/drawing/2014/main" val="2071705914"/>
                    </a:ext>
                  </a:extLst>
                </a:gridCol>
                <a:gridCol w="1014712">
                  <a:extLst>
                    <a:ext uri="{9D8B030D-6E8A-4147-A177-3AD203B41FA5}">
                      <a16:colId xmlns:a16="http://schemas.microsoft.com/office/drawing/2014/main" val="1504210181"/>
                    </a:ext>
                  </a:extLst>
                </a:gridCol>
                <a:gridCol w="1152606">
                  <a:extLst>
                    <a:ext uri="{9D8B030D-6E8A-4147-A177-3AD203B41FA5}">
                      <a16:colId xmlns:a16="http://schemas.microsoft.com/office/drawing/2014/main" val="294374852"/>
                    </a:ext>
                  </a:extLst>
                </a:gridCol>
              </a:tblGrid>
              <a:tr h="790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L’objectif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séquence</a:t>
                      </a:r>
                      <a:endParaRPr lang="en-US" sz="1100" b="1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Cible</a:t>
                      </a:r>
                      <a:endParaRPr lang="en-US" sz="1100" b="1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Déclencheurs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Conditions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Délai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au prochain message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Sommaire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contenu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message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Appel à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l’action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désiré</a:t>
                      </a:r>
                      <a:endParaRPr lang="en-US" sz="1100" b="1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Sentiment du message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Rappel au message?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Si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selon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quelles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conditions?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6383"/>
                  </a:ext>
                </a:extLst>
              </a:tr>
              <a:tr h="871046">
                <a:tc rowSpan="3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+mn-lt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A" sz="1100" b="0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638100"/>
                  </a:ext>
                </a:extLst>
              </a:tr>
              <a:tr h="871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A" sz="1100" b="0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104934"/>
                  </a:ext>
                </a:extLst>
              </a:tr>
              <a:tr h="871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A" sz="1100" b="0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227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3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64DD35-07ED-4748-A855-1145D580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6</a:t>
            </a:fld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9A33D-11F0-4F02-B844-FDB0C0F4A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Exemple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CB1B9F-8DE4-4CE0-98F8-D67BA4E2B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11016"/>
              </p:ext>
            </p:extLst>
          </p:nvPr>
        </p:nvGraphicFramePr>
        <p:xfrm>
          <a:off x="662466" y="806825"/>
          <a:ext cx="8089649" cy="3404025"/>
        </p:xfrm>
        <a:graphic>
          <a:graphicData uri="http://schemas.openxmlformats.org/drawingml/2006/table">
            <a:tbl>
              <a:tblPr/>
              <a:tblGrid>
                <a:gridCol w="1014681">
                  <a:extLst>
                    <a:ext uri="{9D8B030D-6E8A-4147-A177-3AD203B41FA5}">
                      <a16:colId xmlns:a16="http://schemas.microsoft.com/office/drawing/2014/main" val="704820275"/>
                    </a:ext>
                  </a:extLst>
                </a:gridCol>
                <a:gridCol w="1007731">
                  <a:extLst>
                    <a:ext uri="{9D8B030D-6E8A-4147-A177-3AD203B41FA5}">
                      <a16:colId xmlns:a16="http://schemas.microsoft.com/office/drawing/2014/main" val="2759970822"/>
                    </a:ext>
                  </a:extLst>
                </a:gridCol>
                <a:gridCol w="166796">
                  <a:extLst>
                    <a:ext uri="{9D8B030D-6E8A-4147-A177-3AD203B41FA5}">
                      <a16:colId xmlns:a16="http://schemas.microsoft.com/office/drawing/2014/main" val="1789326983"/>
                    </a:ext>
                  </a:extLst>
                </a:gridCol>
                <a:gridCol w="859714">
                  <a:extLst>
                    <a:ext uri="{9D8B030D-6E8A-4147-A177-3AD203B41FA5}">
                      <a16:colId xmlns:a16="http://schemas.microsoft.com/office/drawing/2014/main" val="3275358356"/>
                    </a:ext>
                  </a:extLst>
                </a:gridCol>
                <a:gridCol w="753036">
                  <a:extLst>
                    <a:ext uri="{9D8B030D-6E8A-4147-A177-3AD203B41FA5}">
                      <a16:colId xmlns:a16="http://schemas.microsoft.com/office/drawing/2014/main" val="1526181831"/>
                    </a:ext>
                  </a:extLst>
                </a:gridCol>
                <a:gridCol w="791834">
                  <a:extLst>
                    <a:ext uri="{9D8B030D-6E8A-4147-A177-3AD203B41FA5}">
                      <a16:colId xmlns:a16="http://schemas.microsoft.com/office/drawing/2014/main" val="3939474764"/>
                    </a:ext>
                  </a:extLst>
                </a:gridCol>
                <a:gridCol w="614409">
                  <a:extLst>
                    <a:ext uri="{9D8B030D-6E8A-4147-A177-3AD203B41FA5}">
                      <a16:colId xmlns:a16="http://schemas.microsoft.com/office/drawing/2014/main" val="139170807"/>
                    </a:ext>
                  </a:extLst>
                </a:gridCol>
                <a:gridCol w="714130">
                  <a:extLst>
                    <a:ext uri="{9D8B030D-6E8A-4147-A177-3AD203B41FA5}">
                      <a16:colId xmlns:a16="http://schemas.microsoft.com/office/drawing/2014/main" val="2071705914"/>
                    </a:ext>
                  </a:extLst>
                </a:gridCol>
                <a:gridCol w="1014712">
                  <a:extLst>
                    <a:ext uri="{9D8B030D-6E8A-4147-A177-3AD203B41FA5}">
                      <a16:colId xmlns:a16="http://schemas.microsoft.com/office/drawing/2014/main" val="1504210181"/>
                    </a:ext>
                  </a:extLst>
                </a:gridCol>
                <a:gridCol w="1152606">
                  <a:extLst>
                    <a:ext uri="{9D8B030D-6E8A-4147-A177-3AD203B41FA5}">
                      <a16:colId xmlns:a16="http://schemas.microsoft.com/office/drawing/2014/main" val="294374852"/>
                    </a:ext>
                  </a:extLst>
                </a:gridCol>
              </a:tblGrid>
              <a:tr h="790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L’objectif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séquence</a:t>
                      </a:r>
                      <a:endParaRPr lang="en-US" sz="1100" b="1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Cible</a:t>
                      </a:r>
                      <a:endParaRPr lang="en-US" sz="1100" b="1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Déclencheurs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Conditions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Délai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au prochain message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Sommaire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contenu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message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Appel à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l’action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désiré</a:t>
                      </a:r>
                      <a:endParaRPr lang="en-US" sz="1100" b="1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Sentiment du message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Rappel au message?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Si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selon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quelles</a:t>
                      </a:r>
                      <a:r>
                        <a:rPr lang="en-US" sz="1100" b="1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 conditions?</a:t>
                      </a: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6383"/>
                  </a:ext>
                </a:extLst>
              </a:tr>
              <a:tr h="871046">
                <a:tc rowSpan="3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+mn-lt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A" sz="1100" b="0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638100"/>
                  </a:ext>
                </a:extLst>
              </a:tr>
              <a:tr h="871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A" sz="1100" b="0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104934"/>
                  </a:ext>
                </a:extLst>
              </a:tr>
              <a:tr h="871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A" sz="1100" b="0" i="0" u="none" strike="noStrike" dirty="0">
                          <a:solidFill>
                            <a:srgbClr val="0C273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C27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C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227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3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E10D-8F37-4CD1-A969-7BFC744A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Bonne chance!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log Insight">
  <a:themeElements>
    <a:clrScheme name="Dialog Insight">
      <a:dk1>
        <a:srgbClr val="0C2734"/>
      </a:dk1>
      <a:lt1>
        <a:srgbClr val="FFFFFF"/>
      </a:lt1>
      <a:dk2>
        <a:srgbClr val="1F497D"/>
      </a:dk2>
      <a:lt2>
        <a:srgbClr val="EAEAEA"/>
      </a:lt2>
      <a:accent1>
        <a:srgbClr val="05D17D"/>
      </a:accent1>
      <a:accent2>
        <a:srgbClr val="A5F36E"/>
      </a:accent2>
      <a:accent3>
        <a:srgbClr val="E1F3FD"/>
      </a:accent3>
      <a:accent4>
        <a:srgbClr val="376183"/>
      </a:accent4>
      <a:accent5>
        <a:srgbClr val="238E81"/>
      </a:accent5>
      <a:accent6>
        <a:srgbClr val="799AB1"/>
      </a:accent6>
      <a:hlink>
        <a:srgbClr val="376183"/>
      </a:hlink>
      <a:folHlink>
        <a:srgbClr val="0C2734"/>
      </a:folHlink>
    </a:clrScheme>
    <a:fontScheme name="Dialog Insight">
      <a:majorFont>
        <a:latin typeface="Galano Grotesque SemiBold"/>
        <a:ea typeface=""/>
        <a:cs typeface=""/>
      </a:majorFont>
      <a:minorFont>
        <a:latin typeface="Galano Grotesque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35000"/>
          </a:lnSpc>
          <a:defRPr sz="2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1C6B758C-9653-49A1-BC0E-62E7CB7F31ED}" vid="{C0BC3CE9-995C-4F15-8B65-0C1A1DB231B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C566D6F9C28C49BFFE86AB271FF1C9" ma:contentTypeVersion="9" ma:contentTypeDescription="Create a new document." ma:contentTypeScope="" ma:versionID="feeee5192d73a11b3b48eb6750117467">
  <xsd:schema xmlns:xsd="http://www.w3.org/2001/XMLSchema" xmlns:xs="http://www.w3.org/2001/XMLSchema" xmlns:p="http://schemas.microsoft.com/office/2006/metadata/properties" xmlns:ns3="d3893874-e3af-4439-b290-527b7bf7d021" xmlns:ns4="5798a8b4-b265-4f0d-be9b-14b30348d6de" targetNamespace="http://schemas.microsoft.com/office/2006/metadata/properties" ma:root="true" ma:fieldsID="050b5ed7ccbe19db19561a0c5e66eb0c" ns3:_="" ns4:_="">
    <xsd:import namespace="d3893874-e3af-4439-b290-527b7bf7d021"/>
    <xsd:import namespace="5798a8b4-b265-4f0d-be9b-14b30348d6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93874-e3af-4439-b290-527b7bf7d0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8a8b4-b265-4f0d-be9b-14b30348d6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457DCF-F652-4076-A61D-90CD6FDBD2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16F955-DA1D-4DAB-80FA-9F5C08FF4DC3}">
  <ds:schemaRefs>
    <ds:schemaRef ds:uri="http://schemas.microsoft.com/office/infopath/2007/PartnerControls"/>
    <ds:schemaRef ds:uri="http://purl.org/dc/dcmitype/"/>
    <ds:schemaRef ds:uri="http://purl.org/dc/elements/1.1/"/>
    <ds:schemaRef ds:uri="d3893874-e3af-4439-b290-527b7bf7d021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5798a8b4-b265-4f0d-be9b-14b30348d6d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FCC3CC-1280-4E5F-BDAD-4FDF912B3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893874-e3af-4439-b290-527b7bf7d021"/>
    <ds:schemaRef ds:uri="5798a8b4-b265-4f0d-be9b-14b30348d6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Modèle_PPT</Template>
  <TotalTime>42</TotalTime>
  <Words>425</Words>
  <Application>Microsoft Office PowerPoint</Application>
  <PresentationFormat>On-screen Show (16:9)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Galano Grotesque</vt:lpstr>
      <vt:lpstr>Galano Grotesque SemiBold</vt:lpstr>
      <vt:lpstr>Police système</vt:lpstr>
      <vt:lpstr>Dialog Insight</vt:lpstr>
      <vt:lpstr>Gabarit: comment construire un scénario automatisé</vt:lpstr>
      <vt:lpstr>Introduction</vt:lpstr>
      <vt:lpstr>PowerPoint Presentation</vt:lpstr>
      <vt:lpstr>PowerPoint Presentation</vt:lpstr>
      <vt:lpstr>PowerPoint Presentation</vt:lpstr>
      <vt:lpstr>PowerPoint Presentation</vt:lpstr>
      <vt:lpstr>Bonne chance!</vt:lpstr>
    </vt:vector>
  </TitlesOfParts>
  <Company>Sophie Le Bigot Présentatique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buil a marketing automation sequence</dc:title>
  <dc:creator>Roxane Noiseux</dc:creator>
  <cp:lastModifiedBy>Roxane Noiseux</cp:lastModifiedBy>
  <cp:revision>6</cp:revision>
  <dcterms:created xsi:type="dcterms:W3CDTF">2020-12-02T16:01:03Z</dcterms:created>
  <dcterms:modified xsi:type="dcterms:W3CDTF">2021-01-05T16:11:28Z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0x010100C1C566D6F9C28C49BFFE86AB271FF1C9</vt:lpwstr>
  </property>
</Properties>
</file>